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422" r:id="rId2"/>
    <p:sldId id="302" r:id="rId3"/>
    <p:sldId id="342" r:id="rId4"/>
    <p:sldId id="403" r:id="rId5"/>
    <p:sldId id="404" r:id="rId6"/>
    <p:sldId id="405" r:id="rId7"/>
    <p:sldId id="406" r:id="rId8"/>
    <p:sldId id="407" r:id="rId9"/>
    <p:sldId id="408" r:id="rId10"/>
    <p:sldId id="416" r:id="rId11"/>
    <p:sldId id="418" r:id="rId12"/>
    <p:sldId id="421" r:id="rId13"/>
    <p:sldId id="419" r:id="rId14"/>
    <p:sldId id="423" r:id="rId15"/>
    <p:sldId id="343" r:id="rId16"/>
    <p:sldId id="344" r:id="rId17"/>
    <p:sldId id="345" r:id="rId18"/>
    <p:sldId id="346" r:id="rId19"/>
    <p:sldId id="347" r:id="rId20"/>
    <p:sldId id="361" r:id="rId21"/>
    <p:sldId id="348" r:id="rId22"/>
    <p:sldId id="362" r:id="rId23"/>
    <p:sldId id="349" r:id="rId24"/>
    <p:sldId id="363" r:id="rId25"/>
    <p:sldId id="364" r:id="rId26"/>
    <p:sldId id="350" r:id="rId27"/>
    <p:sldId id="367" r:id="rId28"/>
    <p:sldId id="368" r:id="rId29"/>
    <p:sldId id="369" r:id="rId30"/>
    <p:sldId id="370" r:id="rId31"/>
    <p:sldId id="371" r:id="rId32"/>
    <p:sldId id="351" r:id="rId33"/>
    <p:sldId id="352" r:id="rId34"/>
    <p:sldId id="372" r:id="rId35"/>
    <p:sldId id="374" r:id="rId36"/>
    <p:sldId id="373" r:id="rId37"/>
    <p:sldId id="375" r:id="rId38"/>
    <p:sldId id="353" r:id="rId39"/>
    <p:sldId id="376" r:id="rId40"/>
    <p:sldId id="366" r:id="rId41"/>
    <p:sldId id="263" r:id="rId4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5884"/>
  </p:normalViewPr>
  <p:slideViewPr>
    <p:cSldViewPr snapToGrid="0" snapToObjects="1">
      <p:cViewPr varScale="1">
        <p:scale>
          <a:sx n="122" d="100"/>
          <a:sy n="122" d="100"/>
        </p:scale>
        <p:origin x="22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D7BE6C-6EED-594D-A4E4-DB3313549B3F}" type="datetimeFigureOut">
              <a:rPr lang="es-ES" smtClean="0"/>
              <a:t>11/1/25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2B6163-39A1-EA4B-9F9E-6B1C24808E73}" type="slidenum">
              <a:rPr lang="es-ES" smtClean="0"/>
              <a:t>‹Nº›</a:t>
            </a:fld>
            <a:endParaRPr lang="es-ES"/>
          </a:p>
        </p:txBody>
      </p:sp>
    </p:spTree>
    <p:extLst>
      <p:ext uri="{BB962C8B-B14F-4D97-AF65-F5344CB8AC3E}">
        <p14:creationId xmlns:p14="http://schemas.microsoft.com/office/powerpoint/2010/main" val="2880768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12</a:t>
            </a:fld>
            <a:endParaRPr lang="es-ES"/>
          </a:p>
        </p:txBody>
      </p:sp>
    </p:spTree>
    <p:extLst>
      <p:ext uri="{BB962C8B-B14F-4D97-AF65-F5344CB8AC3E}">
        <p14:creationId xmlns:p14="http://schemas.microsoft.com/office/powerpoint/2010/main" val="2691201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13</a:t>
            </a:fld>
            <a:endParaRPr lang="es-ES"/>
          </a:p>
        </p:txBody>
      </p:sp>
    </p:spTree>
    <p:extLst>
      <p:ext uri="{BB962C8B-B14F-4D97-AF65-F5344CB8AC3E}">
        <p14:creationId xmlns:p14="http://schemas.microsoft.com/office/powerpoint/2010/main" val="385762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23</a:t>
            </a:fld>
            <a:endParaRPr lang="es-ES"/>
          </a:p>
        </p:txBody>
      </p:sp>
    </p:spTree>
    <p:extLst>
      <p:ext uri="{BB962C8B-B14F-4D97-AF65-F5344CB8AC3E}">
        <p14:creationId xmlns:p14="http://schemas.microsoft.com/office/powerpoint/2010/main" val="210338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40</a:t>
            </a:fld>
            <a:endParaRPr lang="es-ES"/>
          </a:p>
        </p:txBody>
      </p:sp>
    </p:spTree>
    <p:extLst>
      <p:ext uri="{BB962C8B-B14F-4D97-AF65-F5344CB8AC3E}">
        <p14:creationId xmlns:p14="http://schemas.microsoft.com/office/powerpoint/2010/main" val="1740114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464D7D-FEBB-A148-8017-E0F0F602A4A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8F9BF553-0547-DF4E-95D8-7AC4D8CB77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EB3D1A1F-30EE-9F4D-9016-44B9E0F379C1}"/>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185963C7-DFCE-814F-83ED-99BBB30927CD}"/>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4A36D910-A8F3-2543-9F92-E12C8411699B}"/>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2833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636902-D482-D645-8A66-21354CA4946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4C5A3298-6E2B-7E4E-AECB-F9C72C904F6F}"/>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2897DEC-DC46-6E4B-9D11-ACE597CA8BF8}"/>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D0EA4C28-7F21-524C-9D35-6D3126B9864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7DEBA83-D71F-7E4B-BD95-D12EE9094558}"/>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2751092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DE23CF6-D19B-424F-8405-67B315F8681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09C1D592-5E75-A348-8747-604DF416671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43E744E-22B2-6A45-AC12-006DB13CFFA3}"/>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3DD6EAF2-274B-BD43-BFEF-ECAB02A0CE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ADEAC6CD-CB68-3A44-8B7E-6453013D076E}"/>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2669006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
        <p:nvSpPr>
          <p:cNvPr id="16" name="CuadroTexto 15">
            <a:extLst>
              <a:ext uri="{FF2B5EF4-FFF2-40B4-BE49-F238E27FC236}">
                <a16:creationId xmlns:a16="http://schemas.microsoft.com/office/drawing/2014/main" id="{E96E94D9-77ED-4844-97B3-F10D42E565D1}"/>
              </a:ext>
            </a:extLst>
          </p:cNvPr>
          <p:cNvSpPr txBox="1"/>
          <p:nvPr userDrawn="1"/>
        </p:nvSpPr>
        <p:spPr>
          <a:xfrm>
            <a:off x="329937" y="6202837"/>
            <a:ext cx="1259965" cy="307777"/>
          </a:xfrm>
          <a:prstGeom prst="rect">
            <a:avLst/>
          </a:prstGeom>
          <a:noFill/>
        </p:spPr>
        <p:txBody>
          <a:bodyPr wrap="square" rtlCol="0">
            <a:spAutoFit/>
          </a:bodyPr>
          <a:lstStyle/>
          <a:p>
            <a:pPr algn="l"/>
            <a:fld id="{98507C16-89E1-4D43-9171-A1CEEE7C010C}" type="datetime1">
              <a:rPr lang="es-ES" sz="1400" b="0" i="0" smtClean="0">
                <a:solidFill>
                  <a:schemeClr val="bg1"/>
                </a:solidFill>
                <a:latin typeface="Visuelt Pro" panose="020B0503040202040104" pitchFamily="34" charset="0"/>
                <a:cs typeface="Arial" panose="020B0604020202020204" pitchFamily="34" charset="0"/>
              </a:rPr>
              <a:t>11/1/25</a:t>
            </a:fld>
            <a:endParaRPr lang="es-ES" sz="1400" b="0" i="0" dirty="0">
              <a:solidFill>
                <a:schemeClr val="bg1"/>
              </a:solidFill>
              <a:latin typeface="Visuelt Pro" panose="020B0503040202040104" pitchFamily="34" charset="0"/>
              <a:cs typeface="Arial" panose="020B0604020202020204" pitchFamily="34" charset="0"/>
            </a:endParaRPr>
          </a:p>
        </p:txBody>
      </p:sp>
    </p:spTree>
    <p:extLst>
      <p:ext uri="{BB962C8B-B14F-4D97-AF65-F5344CB8AC3E}">
        <p14:creationId xmlns:p14="http://schemas.microsoft.com/office/powerpoint/2010/main" val="1398147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348667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11/1/25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3244986718"/>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1309354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6590A-7F98-354D-9920-EB784F870F9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F2560E5F-8B98-A04C-A5C2-B689968708A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29251EB-946E-7348-9CA6-606163F4EDED}"/>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FBF51266-B67C-F945-8220-421E5B54260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9C1AC0C-D0EB-5E40-B2BB-4150E27ABE57}"/>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1809389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04E462-3D0C-6D42-A045-5F701F7AFDEE}"/>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FF0E7AA-736A-A84C-972B-3BB6D4D27D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68E3BA4-F7E1-744C-884E-B37945255ACC}"/>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2D0A05B4-66B8-D84F-885E-D5CDFDBE562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CB866AE-0F2A-EC48-B3EF-1D2939BF0FC6}"/>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3968821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C78CF-68DE-A043-8C66-6DB3C305840F}"/>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325FCE63-EF64-744F-A420-6F1EF350A3E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27631AF0-694D-6543-8D6D-AC15A1E612B8}"/>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9E62B864-F699-FE45-8E8F-B6B64AE6D3A6}"/>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6" name="Marcador de pie de página 5">
            <a:extLst>
              <a:ext uri="{FF2B5EF4-FFF2-40B4-BE49-F238E27FC236}">
                <a16:creationId xmlns:a16="http://schemas.microsoft.com/office/drawing/2014/main" id="{FCD0D54F-521F-EC49-B89D-5EFF57E6DCB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5F7FD1E8-5F51-3C4F-B3A4-3F175F1197E2}"/>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690089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7D2EB2-07BA-D942-8E19-EAA4A8929DE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1B84ECA8-A1FD-E445-9C17-27EBE6ABD6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F892C6A1-32AD-DB45-9E2C-25FE3E0F2EE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194FBE73-0CCE-4345-BFFD-5ABF28D5BD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4B1E70B-EB77-D04B-9BE6-EA72EF5561D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86A83055-6537-9A4B-8D54-3258A792063D}"/>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8" name="Marcador de pie de página 7">
            <a:extLst>
              <a:ext uri="{FF2B5EF4-FFF2-40B4-BE49-F238E27FC236}">
                <a16:creationId xmlns:a16="http://schemas.microsoft.com/office/drawing/2014/main" id="{31F30B27-D098-4C43-8B4A-E85A23E5212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84AC941C-00EF-1648-AC17-8567681CC95C}"/>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42846774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1E0A05-021E-B54C-B000-5A2B9A12025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C6521DF0-BA08-4F41-BDA5-9617D4B484A3}"/>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4" name="Marcador de pie de página 3">
            <a:extLst>
              <a:ext uri="{FF2B5EF4-FFF2-40B4-BE49-F238E27FC236}">
                <a16:creationId xmlns:a16="http://schemas.microsoft.com/office/drawing/2014/main" id="{30BB4659-F749-EB4B-B076-6151105B66B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92B0DC21-80E4-714B-A4B4-B9E8A0EB98D2}"/>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770316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2C6A7BF-03C5-F844-AC8E-547B5A356DD5}"/>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3" name="Marcador de pie de página 2">
            <a:extLst>
              <a:ext uri="{FF2B5EF4-FFF2-40B4-BE49-F238E27FC236}">
                <a16:creationId xmlns:a16="http://schemas.microsoft.com/office/drawing/2014/main" id="{5150F2A9-92F5-9F46-B19D-46D4FB80F495}"/>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9B799984-7FB2-5845-AEBB-541791432329}"/>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1322310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639F52-CA03-0B40-872C-35797E71FE8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8914D532-55E9-5A41-8684-F282BDEB615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01772845-F297-B041-8526-E96F66E108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8968784-970A-2E4A-8F26-EDCAE6FC489F}"/>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6" name="Marcador de pie de página 5">
            <a:extLst>
              <a:ext uri="{FF2B5EF4-FFF2-40B4-BE49-F238E27FC236}">
                <a16:creationId xmlns:a16="http://schemas.microsoft.com/office/drawing/2014/main" id="{F49B71D5-AC96-AD4A-8633-7618C3229C18}"/>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240752C-8FCD-FC44-BD02-DAE763BF566B}"/>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808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59F31A-E82B-FB44-923D-CB0943FAE15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A935A6F2-DBC2-9240-A458-AB20BF412E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A5E22EB4-A87C-CE45-9A32-CA2AAF118B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62C2B94-A10B-E44C-826E-D7CC72AA614A}"/>
              </a:ext>
            </a:extLst>
          </p:cNvPr>
          <p:cNvSpPr>
            <a:spLocks noGrp="1"/>
          </p:cNvSpPr>
          <p:nvPr>
            <p:ph type="dt" sz="half" idx="10"/>
          </p:nvPr>
        </p:nvSpPr>
        <p:spPr/>
        <p:txBody>
          <a:bodyPr/>
          <a:lstStyle/>
          <a:p>
            <a:fld id="{2F472B51-64A7-D84B-803A-D520F928FFF7}" type="datetimeFigureOut">
              <a:rPr lang="es-ES" smtClean="0"/>
              <a:t>11/1/25</a:t>
            </a:fld>
            <a:endParaRPr lang="es-ES"/>
          </a:p>
        </p:txBody>
      </p:sp>
      <p:sp>
        <p:nvSpPr>
          <p:cNvPr id="6" name="Marcador de pie de página 5">
            <a:extLst>
              <a:ext uri="{FF2B5EF4-FFF2-40B4-BE49-F238E27FC236}">
                <a16:creationId xmlns:a16="http://schemas.microsoft.com/office/drawing/2014/main" id="{6A3A1DB6-EE57-564D-BCAC-4E5F53EBACC4}"/>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14547A2B-B64F-BE4F-8C5C-B2664BB0C119}"/>
              </a:ext>
            </a:extLst>
          </p:cNvPr>
          <p:cNvSpPr>
            <a:spLocks noGrp="1"/>
          </p:cNvSpPr>
          <p:nvPr>
            <p:ph type="sldNum" sz="quarter" idx="12"/>
          </p:nvPr>
        </p:nvSpPr>
        <p:spPr/>
        <p:txBody>
          <a:bodyPr/>
          <a:lstStyle/>
          <a:p>
            <a:fld id="{807F15EA-CCB9-7843-AABD-354330197665}" type="slidenum">
              <a:rPr lang="es-ES" smtClean="0"/>
              <a:t>‹Nº›</a:t>
            </a:fld>
            <a:endParaRPr lang="es-ES"/>
          </a:p>
        </p:txBody>
      </p:sp>
    </p:spTree>
    <p:extLst>
      <p:ext uri="{BB962C8B-B14F-4D97-AF65-F5344CB8AC3E}">
        <p14:creationId xmlns:p14="http://schemas.microsoft.com/office/powerpoint/2010/main" val="180103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544A61FB-F20E-2C40-8AA6-E5EFB14379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C093491-EB25-CB46-9874-CEBF94D3F4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819B40E-3743-5B4D-A6CF-1082C42269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72B51-64A7-D84B-803A-D520F928FFF7}" type="datetimeFigureOut">
              <a:rPr lang="es-ES" smtClean="0"/>
              <a:t>11/1/25</a:t>
            </a:fld>
            <a:endParaRPr lang="es-ES"/>
          </a:p>
        </p:txBody>
      </p:sp>
      <p:sp>
        <p:nvSpPr>
          <p:cNvPr id="5" name="Marcador de pie de página 4">
            <a:extLst>
              <a:ext uri="{FF2B5EF4-FFF2-40B4-BE49-F238E27FC236}">
                <a16:creationId xmlns:a16="http://schemas.microsoft.com/office/drawing/2014/main" id="{25E59ED5-7276-4444-A383-1B3C9A3C9B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3CE78CB8-27C7-134E-B418-A87985F29C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07F15EA-CCB9-7843-AABD-354330197665}" type="slidenum">
              <a:rPr lang="es-ES" smtClean="0"/>
              <a:t>‹Nº›</a:t>
            </a:fld>
            <a:endParaRPr lang="es-ES"/>
          </a:p>
        </p:txBody>
      </p:sp>
    </p:spTree>
    <p:extLst>
      <p:ext uri="{BB962C8B-B14F-4D97-AF65-F5344CB8AC3E}">
        <p14:creationId xmlns:p14="http://schemas.microsoft.com/office/powerpoint/2010/main" val="210854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uttenhower.sph.harvard.edu/humann2/" TargetMode="Externa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hyperlink" Target="https://www.bioinformatics.babraham.ac.uk/projects/download.html#fastqc" TargetMode="External"/><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hyperlink" Target="https://github.com/usadellab/Trimmomatic/releases/tag/v0.39"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4.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18.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hyperlink" Target="https://benjjneb.github.io/dada2/index.htm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benjjneb.github.io/dada2/index.html" TargetMode="External"/><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benjjneb.github.io/dada2/index.html" TargetMode="External"/><Relationship Id="rId2" Type="http://schemas.openxmlformats.org/officeDocument/2006/relationships/image" Target="../media/image27.png"/><Relationship Id="rId1" Type="http://schemas.openxmlformats.org/officeDocument/2006/relationships/slideLayout" Target="../slideLayouts/slideLayout14.xml"/><Relationship Id="rId4" Type="http://schemas.openxmlformats.org/officeDocument/2006/relationships/image" Target="../media/image28.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benjjneb.github.io/dada2/tutorial.html"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hyperlink" Target="https://www.researchgate.net/publication/profile/Nathan-Verberkmoes?_sg%5B0%5D=L5RYilVQugF7ykuk80bxgFdE0CQ6Ij_kiu7P0C9wNATmH2uC8j3wr-8J7O6gUjS-SzW8epY.NAykBj6lPLSuPvNnSHwCM3rk1eMZBQ841c9b6veZHT0C4Ju1zoA1gQGpSCDeTCSDCCHS14x-iuxzVxisnHchrg.DDKutuWdSxxD1B1S3iqNeSVg249XHTNWVhu_V31BxedVGxARFy7Enass4qwAZyAyMqcGYVYDtrNWv1TgVMkDhg&amp;_sg%5B1%5D=MfNhDvIvI8VaKvhYZlz70ezKDKG05i5vllQA5Reh7MdQFKGntSxFVTHvPWZHbzPs1iXe_s0.9xdIlfXXoVNB3jIgjN38pq6ji1LF0qQpqA2KVT0czVW-8Fm2DrpG3SBcohvLTiSSim3kwCYqkM3eiOT2x2Y0UQ" TargetMode="Externa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huttenhower.sph.harvard.edu/humann2/" TargetMode="Externa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911E35-1556-9C46-AA83-C01215B09DED}"/>
              </a:ext>
            </a:extLst>
          </p:cNvPr>
          <p:cNvSpPr txBox="1"/>
          <p:nvPr/>
        </p:nvSpPr>
        <p:spPr>
          <a:xfrm>
            <a:off x="5950478" y="4774872"/>
            <a:ext cx="4269117" cy="646331"/>
          </a:xfrm>
          <a:prstGeom prst="rect">
            <a:avLst/>
          </a:prstGeom>
          <a:noFill/>
        </p:spPr>
        <p:txBody>
          <a:bodyPr wrap="none" rtlCol="0">
            <a:spAutoFit/>
          </a:bodyPr>
          <a:lstStyle/>
          <a:p>
            <a:r>
              <a:rPr lang="es-ES" dirty="0">
                <a:latin typeface="Apex New"/>
                <a:ea typeface="+mj-ea"/>
                <a:cs typeface="+mj-cs"/>
              </a:rPr>
              <a:t>Dra. María </a:t>
            </a:r>
            <a:r>
              <a:rPr lang="es-ES" dirty="0" err="1">
                <a:latin typeface="Apex New"/>
                <a:ea typeface="+mj-ea"/>
                <a:cs typeface="+mj-cs"/>
              </a:rPr>
              <a:t>Lairón</a:t>
            </a:r>
            <a:r>
              <a:rPr lang="es-ES" dirty="0">
                <a:latin typeface="Apex New"/>
                <a:ea typeface="+mj-ea"/>
                <a:cs typeface="+mj-cs"/>
              </a:rPr>
              <a:t> Peris</a:t>
            </a:r>
          </a:p>
          <a:p>
            <a:r>
              <a:rPr lang="es-ES" dirty="0" err="1">
                <a:latin typeface="Apex New"/>
                <a:ea typeface="+mj-ea"/>
                <a:cs typeface="+mj-cs"/>
              </a:rPr>
              <a:t>maria.lairon@professor.universidadviu.com</a:t>
            </a:r>
            <a:endParaRPr lang="es-ES" dirty="0">
              <a:latin typeface="Apex New"/>
              <a:ea typeface="+mj-ea"/>
              <a:cs typeface="+mj-cs"/>
            </a:endParaRPr>
          </a:p>
        </p:txBody>
      </p:sp>
      <p:sp>
        <p:nvSpPr>
          <p:cNvPr id="8" name="Marcador de texto 1">
            <a:extLst>
              <a:ext uri="{FF2B5EF4-FFF2-40B4-BE49-F238E27FC236}">
                <a16:creationId xmlns:a16="http://schemas.microsoft.com/office/drawing/2014/main" id="{F5F6069F-BB47-E34D-A889-C63883D402D3}"/>
              </a:ext>
            </a:extLst>
          </p:cNvPr>
          <p:cNvSpPr>
            <a:spLocks noGrp="1"/>
          </p:cNvSpPr>
          <p:nvPr>
            <p:ph type="body" sz="quarter" idx="10"/>
          </p:nvPr>
        </p:nvSpPr>
        <p:spPr>
          <a:xfrm>
            <a:off x="446893" y="325097"/>
            <a:ext cx="11007170" cy="902393"/>
          </a:xfrm>
        </p:spPr>
        <p:txBody>
          <a:bodyPr/>
          <a:lstStyle/>
          <a:p>
            <a:r>
              <a:rPr lang="es-ES" sz="4800" dirty="0"/>
              <a:t>Máster en Bioinformática</a:t>
            </a:r>
          </a:p>
        </p:txBody>
      </p:sp>
      <p:sp>
        <p:nvSpPr>
          <p:cNvPr id="11" name="Marcador de texto 2">
            <a:extLst>
              <a:ext uri="{FF2B5EF4-FFF2-40B4-BE49-F238E27FC236}">
                <a16:creationId xmlns:a16="http://schemas.microsoft.com/office/drawing/2014/main" id="{1A0F4B86-AE2F-3948-8993-7AFE7A762CE5}"/>
              </a:ext>
            </a:extLst>
          </p:cNvPr>
          <p:cNvSpPr>
            <a:spLocks noGrp="1"/>
          </p:cNvSpPr>
          <p:nvPr>
            <p:ph type="body" sz="quarter" idx="11"/>
          </p:nvPr>
        </p:nvSpPr>
        <p:spPr>
          <a:xfrm>
            <a:off x="350794" y="1306974"/>
            <a:ext cx="11490411" cy="563602"/>
          </a:xfrm>
        </p:spPr>
        <p:txBody>
          <a:bodyPr>
            <a:normAutofit fontScale="62500" lnSpcReduction="20000"/>
          </a:bodyPr>
          <a:lstStyle/>
          <a:p>
            <a:r>
              <a:rPr lang="es-ES_tradnl" b="1" dirty="0"/>
              <a:t> </a:t>
            </a:r>
            <a:endParaRPr lang="es-ES" dirty="0"/>
          </a:p>
          <a:p>
            <a:r>
              <a:rPr lang="es-ES" b="1" dirty="0"/>
              <a:t> Análisis de datos </a:t>
            </a:r>
            <a:r>
              <a:rPr lang="es-ES" b="1" dirty="0" err="1"/>
              <a:t>ómicos</a:t>
            </a:r>
            <a:r>
              <a:rPr lang="es-ES" b="1" dirty="0"/>
              <a:t> para poblaciones</a:t>
            </a:r>
            <a:endParaRPr lang="es-ES" dirty="0"/>
          </a:p>
        </p:txBody>
      </p:sp>
      <p:sp>
        <p:nvSpPr>
          <p:cNvPr id="12" name="Marcador de texto 2">
            <a:extLst>
              <a:ext uri="{FF2B5EF4-FFF2-40B4-BE49-F238E27FC236}">
                <a16:creationId xmlns:a16="http://schemas.microsoft.com/office/drawing/2014/main" id="{C6CD89A9-538F-A841-AA70-63BC030F6B98}"/>
              </a:ext>
            </a:extLst>
          </p:cNvPr>
          <p:cNvSpPr txBox="1">
            <a:spLocks/>
          </p:cNvSpPr>
          <p:nvPr/>
        </p:nvSpPr>
        <p:spPr>
          <a:xfrm>
            <a:off x="446893" y="2415023"/>
            <a:ext cx="3256828" cy="563602"/>
          </a:xfrm>
          <a:prstGeom prst="rect">
            <a:avLst/>
          </a:prstGeom>
        </p:spPr>
        <p:txBody>
          <a:bodyPr wrap="square" lIns="0" tIns="0" rIns="0" bIns="0"/>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Curso académico 2024-25</a:t>
            </a:r>
          </a:p>
        </p:txBody>
      </p:sp>
    </p:spTree>
    <p:extLst>
      <p:ext uri="{BB962C8B-B14F-4D97-AF65-F5344CB8AC3E}">
        <p14:creationId xmlns:p14="http://schemas.microsoft.com/office/powerpoint/2010/main" val="4283821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5" name="Rectángulo 4">
            <a:extLst>
              <a:ext uri="{FF2B5EF4-FFF2-40B4-BE49-F238E27FC236}">
                <a16:creationId xmlns:a16="http://schemas.microsoft.com/office/drawing/2014/main" id="{D7EBD3C4-6517-3F49-B944-D8101CA73ADF}"/>
              </a:ext>
            </a:extLst>
          </p:cNvPr>
          <p:cNvSpPr/>
          <p:nvPr/>
        </p:nvSpPr>
        <p:spPr>
          <a:xfrm>
            <a:off x="578721" y="1625833"/>
            <a:ext cx="4558055" cy="4565417"/>
          </a:xfrm>
          <a:prstGeom prst="rect">
            <a:avLst/>
          </a:prstGeom>
        </p:spPr>
        <p:txBody>
          <a:bodyPr wrap="square">
            <a:spAutoFit/>
          </a:bodyPr>
          <a:lstStyle/>
          <a:p>
            <a:pPr algn="just">
              <a:lnSpc>
                <a:spcPct val="150000"/>
              </a:lnSpc>
              <a:spcAft>
                <a:spcPts val="1000"/>
              </a:spcAft>
            </a:pPr>
            <a:r>
              <a:rPr lang="es-ES" sz="2400" b="1" dirty="0">
                <a:solidFill>
                  <a:schemeClr val="bg2"/>
                </a:solidFill>
                <a:latin typeface="Arial" panose="020B0604020202020204" pitchFamily="34" charset="0"/>
                <a:ea typeface="Calibri" panose="020F0502020204030204" pitchFamily="34" charset="0"/>
              </a:rPr>
              <a:t>Perfil funcional</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Permite conocer las rutas microbianas presentes en una comunidad de manera precisa</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Se basa en la ausencia o presencia de estas rutas microbianas y su objetivo es describir el potencial metabólico presente en la comunidad y entre sus miembros</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Su objetivo es responder a la pregunta, ¿Qué están haciendo o son capaces de hacer los microorganismos presentes en mi muestra?</a:t>
            </a:r>
            <a:endParaRPr lang="es-ES" sz="16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_tradnl" dirty="0">
                <a:latin typeface="Arial" panose="020B0604020202020204" pitchFamily="34" charset="0"/>
                <a:ea typeface="Calibri" panose="020F0502020204030204" pitchFamily="34" charset="0"/>
                <a:cs typeface="Times New Roman" panose="02020603050405020304" pitchFamily="18" charset="0"/>
              </a:rPr>
              <a:t> </a:t>
            </a: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F392977D-4AD9-DA43-8284-D4BF20DD8A2E}"/>
              </a:ext>
            </a:extLst>
          </p:cNvPr>
          <p:cNvSpPr/>
          <p:nvPr/>
        </p:nvSpPr>
        <p:spPr>
          <a:xfrm>
            <a:off x="5844989" y="5772031"/>
            <a:ext cx="6096000" cy="383759"/>
          </a:xfrm>
          <a:prstGeom prst="rect">
            <a:avLst/>
          </a:prstGeom>
        </p:spPr>
        <p:txBody>
          <a:bodyPr>
            <a:spAutoFit/>
          </a:bodyPr>
          <a:lstStyle/>
          <a:p>
            <a:pPr algn="just">
              <a:lnSpc>
                <a:spcPct val="115000"/>
              </a:lnSpc>
              <a:spcAft>
                <a:spcPts val="1000"/>
              </a:spcAft>
            </a:pPr>
            <a:r>
              <a:rPr lang="es-ES" u="sng"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2"/>
              </a:rPr>
              <a:t>https://huttenhower.sph.harvard.edu/humann2/</a:t>
            </a: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9" name="Imagen 8" descr="Interfaz de usuario gráfica, Texto, Aplicación, Correo electrónico&#10;&#10;Descripción generada automáticamente">
            <a:extLst>
              <a:ext uri="{FF2B5EF4-FFF2-40B4-BE49-F238E27FC236}">
                <a16:creationId xmlns:a16="http://schemas.microsoft.com/office/drawing/2014/main" id="{7D084FAF-2CE1-B842-BA8C-7AE4836FEA4B}"/>
              </a:ext>
            </a:extLst>
          </p:cNvPr>
          <p:cNvPicPr>
            <a:picLocks noChangeAspect="1"/>
          </p:cNvPicPr>
          <p:nvPr/>
        </p:nvPicPr>
        <p:blipFill rotWithShape="1">
          <a:blip r:embed="rId3"/>
          <a:srcRect b="82771"/>
          <a:stretch/>
        </p:blipFill>
        <p:spPr>
          <a:xfrm>
            <a:off x="5505065" y="1822999"/>
            <a:ext cx="5405344" cy="523642"/>
          </a:xfrm>
          <a:prstGeom prst="rect">
            <a:avLst/>
          </a:prstGeom>
        </p:spPr>
      </p:pic>
      <p:pic>
        <p:nvPicPr>
          <p:cNvPr id="7" name="Imagen 6" descr="Diagrama&#10;&#10;Descripción generada automáticamente">
            <a:extLst>
              <a:ext uri="{FF2B5EF4-FFF2-40B4-BE49-F238E27FC236}">
                <a16:creationId xmlns:a16="http://schemas.microsoft.com/office/drawing/2014/main" id="{DA1DCC78-D1F8-AF41-BA28-BD5FC7956538}"/>
              </a:ext>
            </a:extLst>
          </p:cNvPr>
          <p:cNvPicPr>
            <a:picLocks noChangeAspect="1"/>
          </p:cNvPicPr>
          <p:nvPr/>
        </p:nvPicPr>
        <p:blipFill>
          <a:blip r:embed="rId4"/>
          <a:stretch>
            <a:fillRect/>
          </a:stretch>
        </p:blipFill>
        <p:spPr>
          <a:xfrm>
            <a:off x="7055226" y="2451403"/>
            <a:ext cx="3111060" cy="3215865"/>
          </a:xfrm>
          <a:prstGeom prst="rect">
            <a:avLst/>
          </a:prstGeom>
        </p:spPr>
      </p:pic>
      <p:sp>
        <p:nvSpPr>
          <p:cNvPr id="8" name="Marcador de texto 7">
            <a:extLst>
              <a:ext uri="{FF2B5EF4-FFF2-40B4-BE49-F238E27FC236}">
                <a16:creationId xmlns:a16="http://schemas.microsoft.com/office/drawing/2014/main" id="{8BC2944F-646B-7941-9EC1-A437A37A6AF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306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Otras herramientas e interfaces web para llevar a cabo análisis en estudios </a:t>
            </a:r>
            <a:r>
              <a:rPr lang="es-ES" dirty="0" err="1">
                <a:solidFill>
                  <a:schemeClr val="accent2">
                    <a:lumMod val="75000"/>
                  </a:schemeClr>
                </a:solidFill>
              </a:rPr>
              <a:t>ómicos</a:t>
            </a:r>
            <a:r>
              <a:rPr lang="es-ES" dirty="0">
                <a:solidFill>
                  <a:schemeClr val="accent2">
                    <a:lumMod val="75000"/>
                  </a:schemeClr>
                </a:solidFill>
              </a:rPr>
              <a:t> de poblaciones</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931359" y="2276725"/>
            <a:ext cx="9456245" cy="369332"/>
          </a:xfrm>
          <a:prstGeom prst="rect">
            <a:avLst/>
          </a:prstGeom>
          <a:noFill/>
        </p:spPr>
        <p:txBody>
          <a:bodyPr wrap="square" rtlCol="0">
            <a:spAutoFit/>
          </a:bodyPr>
          <a:lstStyle/>
          <a:p>
            <a:endParaRPr lang="es-ES" dirty="0"/>
          </a:p>
        </p:txBody>
      </p:sp>
      <p:sp>
        <p:nvSpPr>
          <p:cNvPr id="4" name="Rectángulo 3">
            <a:extLst>
              <a:ext uri="{FF2B5EF4-FFF2-40B4-BE49-F238E27FC236}">
                <a16:creationId xmlns:a16="http://schemas.microsoft.com/office/drawing/2014/main" id="{39DB91B9-2278-3441-B4CB-594468C54D4C}"/>
              </a:ext>
            </a:extLst>
          </p:cNvPr>
          <p:cNvSpPr/>
          <p:nvPr/>
        </p:nvSpPr>
        <p:spPr>
          <a:xfrm>
            <a:off x="706581" y="1712211"/>
            <a:ext cx="6025295" cy="1498359"/>
          </a:xfrm>
          <a:prstGeom prst="rect">
            <a:avLst/>
          </a:prstGeom>
        </p:spPr>
        <p:txBody>
          <a:bodyPr wrap="square">
            <a:spAutoFit/>
          </a:bodyPr>
          <a:lstStyle/>
          <a:p>
            <a:pPr>
              <a:spcAft>
                <a:spcPts val="1000"/>
              </a:spcAft>
            </a:pPr>
            <a:r>
              <a:rPr lang="es-ES" b="1" dirty="0">
                <a:solidFill>
                  <a:srgbClr val="E64F13"/>
                </a:solidFill>
                <a:latin typeface="Arial" panose="020B0604020202020204" pitchFamily="34" charset="0"/>
                <a:ea typeface="Calibri" panose="020F0502020204030204" pitchFamily="34" charset="0"/>
              </a:rPr>
              <a:t>Galaxy</a:t>
            </a:r>
          </a:p>
          <a:p>
            <a:pPr algn="just">
              <a:lnSpc>
                <a:spcPct val="115000"/>
              </a:lnSpc>
              <a:spcAft>
                <a:spcPts val="1000"/>
              </a:spcAft>
            </a:pP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Galaxy </a:t>
            </a:r>
            <a:r>
              <a:rPr lang="es-ES" b="1" dirty="0" err="1">
                <a:solidFill>
                  <a:srgbClr val="E64F13"/>
                </a:solidFill>
                <a:latin typeface="Arial" panose="020B0604020202020204" pitchFamily="34" charset="0"/>
                <a:ea typeface="Times New Roman" panose="02020603050405020304" pitchFamily="18" charset="0"/>
                <a:cs typeface="Times New Roman" panose="02020603050405020304" pitchFamily="18" charset="0"/>
              </a:rPr>
              <a:t>for</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 </a:t>
            </a:r>
            <a:r>
              <a:rPr lang="es-ES" b="1" dirty="0" err="1">
                <a:solidFill>
                  <a:srgbClr val="E64F13"/>
                </a:solidFill>
                <a:latin typeface="Arial" panose="020B0604020202020204" pitchFamily="34" charset="0"/>
                <a:ea typeface="Times New Roman" panose="02020603050405020304" pitchFamily="18" charset="0"/>
                <a:cs typeface="Times New Roman" panose="02020603050405020304" pitchFamily="18" charset="0"/>
              </a:rPr>
              <a:t>Microbiome</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 (</a:t>
            </a:r>
            <a:r>
              <a:rPr lang="es-ES" b="1" dirty="0" err="1">
                <a:solidFill>
                  <a:srgbClr val="E64F13"/>
                </a:solidFill>
                <a:latin typeface="Arial" panose="020B0604020202020204" pitchFamily="34" charset="0"/>
                <a:ea typeface="Times New Roman" panose="02020603050405020304" pitchFamily="18" charset="0"/>
                <a:cs typeface="Times New Roman" panose="02020603050405020304" pitchFamily="18" charset="0"/>
              </a:rPr>
              <a:t>ASaiM</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a:t>
            </a:r>
          </a:p>
          <a:p>
            <a:r>
              <a:rPr lang="es-ES" dirty="0"/>
              <a:t>Análisis </a:t>
            </a:r>
            <a:r>
              <a:rPr lang="es-ES" dirty="0" err="1"/>
              <a:t>metaómico</a:t>
            </a:r>
            <a:r>
              <a:rPr lang="es-ES" dirty="0"/>
              <a:t> integrado que incluye análisis metagenómico, </a:t>
            </a:r>
            <a:r>
              <a:rPr lang="es-ES" dirty="0" err="1"/>
              <a:t>metatranscriptómico</a:t>
            </a:r>
            <a:r>
              <a:rPr lang="es-ES" dirty="0"/>
              <a:t> y </a:t>
            </a:r>
            <a:r>
              <a:rPr lang="es-ES" dirty="0" err="1"/>
              <a:t>metaproteómico</a:t>
            </a:r>
            <a:r>
              <a:rPr lang="es-ES" dirty="0"/>
              <a:t>.</a:t>
            </a:r>
          </a:p>
        </p:txBody>
      </p:sp>
      <p:pic>
        <p:nvPicPr>
          <p:cNvPr id="10" name="Imagen 9" descr="Diagrama&#10;&#10;Descripción generada automáticamente">
            <a:extLst>
              <a:ext uri="{FF2B5EF4-FFF2-40B4-BE49-F238E27FC236}">
                <a16:creationId xmlns:a16="http://schemas.microsoft.com/office/drawing/2014/main" id="{55361353-C2AE-D044-B87E-BEBF5EEB4EB4}"/>
              </a:ext>
            </a:extLst>
          </p:cNvPr>
          <p:cNvPicPr>
            <a:picLocks noChangeAspect="1"/>
          </p:cNvPicPr>
          <p:nvPr/>
        </p:nvPicPr>
        <p:blipFill>
          <a:blip r:embed="rId2"/>
          <a:stretch>
            <a:fillRect/>
          </a:stretch>
        </p:blipFill>
        <p:spPr>
          <a:xfrm>
            <a:off x="527050" y="3296110"/>
            <a:ext cx="5847765" cy="2787190"/>
          </a:xfrm>
          <a:prstGeom prst="rect">
            <a:avLst/>
          </a:prstGeom>
        </p:spPr>
      </p:pic>
      <p:pic>
        <p:nvPicPr>
          <p:cNvPr id="12" name="Imagen 11" descr="Diagrama&#10;&#10;Descripción generada automáticamente">
            <a:extLst>
              <a:ext uri="{FF2B5EF4-FFF2-40B4-BE49-F238E27FC236}">
                <a16:creationId xmlns:a16="http://schemas.microsoft.com/office/drawing/2014/main" id="{1A7DF80E-6ABB-CC46-9C2D-C52CDAB43E96}"/>
              </a:ext>
            </a:extLst>
          </p:cNvPr>
          <p:cNvPicPr>
            <a:picLocks noChangeAspect="1"/>
          </p:cNvPicPr>
          <p:nvPr/>
        </p:nvPicPr>
        <p:blipFill>
          <a:blip r:embed="rId3"/>
          <a:stretch>
            <a:fillRect/>
          </a:stretch>
        </p:blipFill>
        <p:spPr>
          <a:xfrm>
            <a:off x="6599593" y="2205780"/>
            <a:ext cx="5561156" cy="4102937"/>
          </a:xfrm>
          <a:prstGeom prst="rect">
            <a:avLst/>
          </a:prstGeom>
        </p:spPr>
      </p:pic>
      <p:sp>
        <p:nvSpPr>
          <p:cNvPr id="8" name="Marcador de texto 7">
            <a:extLst>
              <a:ext uri="{FF2B5EF4-FFF2-40B4-BE49-F238E27FC236}">
                <a16:creationId xmlns:a16="http://schemas.microsoft.com/office/drawing/2014/main" id="{13BEF938-8B10-CC48-8862-9692B44B696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089155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35376EC-C534-9C4D-81D1-3EC1EC669522}"/>
              </a:ext>
            </a:extLst>
          </p:cNvPr>
          <p:cNvSpPr>
            <a:spLocks noGrp="1"/>
          </p:cNvSpPr>
          <p:nvPr>
            <p:ph type="body" sz="quarter" idx="11"/>
          </p:nvPr>
        </p:nvSpPr>
        <p:spPr/>
        <p:txBody>
          <a:bodyPr/>
          <a:lstStyle/>
          <a:p>
            <a:r>
              <a:rPr lang="es-ES" dirty="0"/>
              <a:t>HANDS ON!</a:t>
            </a:r>
          </a:p>
        </p:txBody>
      </p:sp>
      <p:sp>
        <p:nvSpPr>
          <p:cNvPr id="4" name="Marcador de texto 3">
            <a:extLst>
              <a:ext uri="{FF2B5EF4-FFF2-40B4-BE49-F238E27FC236}">
                <a16:creationId xmlns:a16="http://schemas.microsoft.com/office/drawing/2014/main" id="{FE31279E-B16F-684A-99D4-D3D08BA78DC8}"/>
              </a:ext>
            </a:extLst>
          </p:cNvPr>
          <p:cNvSpPr>
            <a:spLocks noGrp="1"/>
          </p:cNvSpPr>
          <p:nvPr>
            <p:ph type="body" sz="quarter" idx="12"/>
          </p:nvPr>
        </p:nvSpPr>
        <p:spPr/>
        <p:txBody>
          <a:bodyPr/>
          <a:lstStyle/>
          <a:p>
            <a:endParaRPr lang="es-ES"/>
          </a:p>
        </p:txBody>
      </p:sp>
      <p:sp>
        <p:nvSpPr>
          <p:cNvPr id="6" name="Rectángulo 5">
            <a:extLst>
              <a:ext uri="{FF2B5EF4-FFF2-40B4-BE49-F238E27FC236}">
                <a16:creationId xmlns:a16="http://schemas.microsoft.com/office/drawing/2014/main" id="{01214259-CDCC-9144-A134-6B2CFC6BD042}"/>
              </a:ext>
            </a:extLst>
          </p:cNvPr>
          <p:cNvSpPr/>
          <p:nvPr/>
        </p:nvSpPr>
        <p:spPr>
          <a:xfrm>
            <a:off x="487680" y="703457"/>
            <a:ext cx="6096000" cy="276999"/>
          </a:xfrm>
          <a:prstGeom prst="rect">
            <a:avLst/>
          </a:prstGeom>
        </p:spPr>
        <p:txBody>
          <a:bodyPr>
            <a:spAutoFit/>
          </a:bodyPr>
          <a:lstStyle/>
          <a:p>
            <a:r>
              <a:rPr lang="es-ES" sz="1200" dirty="0" err="1"/>
              <a:t>Read</a:t>
            </a:r>
            <a:r>
              <a:rPr lang="es-ES" sz="1200" dirty="0"/>
              <a:t> </a:t>
            </a:r>
            <a:r>
              <a:rPr lang="es-ES" sz="1200" dirty="0" err="1"/>
              <a:t>the</a:t>
            </a:r>
            <a:r>
              <a:rPr lang="es-ES" sz="1200" dirty="0"/>
              <a:t> </a:t>
            </a:r>
            <a:r>
              <a:rPr lang="es-ES" sz="1200" dirty="0" err="1"/>
              <a:t>following</a:t>
            </a:r>
            <a:r>
              <a:rPr lang="es-ES" sz="1200" dirty="0"/>
              <a:t> https://</a:t>
            </a:r>
            <a:r>
              <a:rPr lang="es-ES" sz="1200" dirty="0" err="1"/>
              <a:t>galaxyproject.eu</a:t>
            </a:r>
            <a:r>
              <a:rPr lang="es-ES" sz="1200" dirty="0"/>
              <a:t>/</a:t>
            </a:r>
            <a:r>
              <a:rPr lang="es-ES" sz="1200" dirty="0" err="1"/>
              <a:t>posts</a:t>
            </a:r>
            <a:r>
              <a:rPr lang="es-ES" sz="1200" dirty="0"/>
              <a:t>/2020/04/14/</a:t>
            </a:r>
            <a:r>
              <a:rPr lang="es-ES" sz="1200" dirty="0" err="1"/>
              <a:t>integrative</a:t>
            </a:r>
            <a:r>
              <a:rPr lang="es-ES" sz="1200" dirty="0"/>
              <a:t>-meta-</a:t>
            </a:r>
            <a:r>
              <a:rPr lang="es-ES" sz="1200" dirty="0" err="1"/>
              <a:t>omics</a:t>
            </a:r>
            <a:r>
              <a:rPr lang="es-ES" sz="1200" dirty="0"/>
              <a:t>/</a:t>
            </a:r>
          </a:p>
        </p:txBody>
      </p:sp>
      <p:pic>
        <p:nvPicPr>
          <p:cNvPr id="9" name="Imagen 8" descr="Texto&#10;&#10;Descripción generada automáticamente">
            <a:extLst>
              <a:ext uri="{FF2B5EF4-FFF2-40B4-BE49-F238E27FC236}">
                <a16:creationId xmlns:a16="http://schemas.microsoft.com/office/drawing/2014/main" id="{BFD36DFD-8D29-204B-87EA-E622E6727A78}"/>
              </a:ext>
            </a:extLst>
          </p:cNvPr>
          <p:cNvPicPr>
            <a:picLocks noChangeAspect="1"/>
          </p:cNvPicPr>
          <p:nvPr/>
        </p:nvPicPr>
        <p:blipFill>
          <a:blip r:embed="rId3"/>
          <a:stretch>
            <a:fillRect/>
          </a:stretch>
        </p:blipFill>
        <p:spPr>
          <a:xfrm>
            <a:off x="1080654" y="1453296"/>
            <a:ext cx="8237517" cy="2040423"/>
          </a:xfrm>
          <a:prstGeom prst="rect">
            <a:avLst/>
          </a:prstGeom>
        </p:spPr>
      </p:pic>
      <p:pic>
        <p:nvPicPr>
          <p:cNvPr id="11" name="Imagen 10" descr="Diagrama&#10;&#10;Descripción generada automáticamente con confianza baja">
            <a:extLst>
              <a:ext uri="{FF2B5EF4-FFF2-40B4-BE49-F238E27FC236}">
                <a16:creationId xmlns:a16="http://schemas.microsoft.com/office/drawing/2014/main" id="{D010DECF-FA6C-9B4C-9935-9FEBC58AE0F3}"/>
              </a:ext>
            </a:extLst>
          </p:cNvPr>
          <p:cNvPicPr>
            <a:picLocks noChangeAspect="1"/>
          </p:cNvPicPr>
          <p:nvPr/>
        </p:nvPicPr>
        <p:blipFill>
          <a:blip r:embed="rId4"/>
          <a:stretch>
            <a:fillRect/>
          </a:stretch>
        </p:blipFill>
        <p:spPr>
          <a:xfrm>
            <a:off x="1302794" y="3831525"/>
            <a:ext cx="7802413" cy="2040423"/>
          </a:xfrm>
          <a:prstGeom prst="rect">
            <a:avLst/>
          </a:prstGeom>
        </p:spPr>
      </p:pic>
    </p:spTree>
    <p:extLst>
      <p:ext uri="{BB962C8B-B14F-4D97-AF65-F5344CB8AC3E}">
        <p14:creationId xmlns:p14="http://schemas.microsoft.com/office/powerpoint/2010/main" val="2055081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C35376EC-C534-9C4D-81D1-3EC1EC669522}"/>
              </a:ext>
            </a:extLst>
          </p:cNvPr>
          <p:cNvSpPr>
            <a:spLocks noGrp="1"/>
          </p:cNvSpPr>
          <p:nvPr>
            <p:ph type="body" sz="quarter" idx="11"/>
          </p:nvPr>
        </p:nvSpPr>
        <p:spPr/>
        <p:txBody>
          <a:bodyPr/>
          <a:lstStyle/>
          <a:p>
            <a:r>
              <a:rPr lang="es-ES" dirty="0"/>
              <a:t>HANDS ON!</a:t>
            </a:r>
          </a:p>
        </p:txBody>
      </p:sp>
      <p:sp>
        <p:nvSpPr>
          <p:cNvPr id="4" name="Marcador de texto 3">
            <a:extLst>
              <a:ext uri="{FF2B5EF4-FFF2-40B4-BE49-F238E27FC236}">
                <a16:creationId xmlns:a16="http://schemas.microsoft.com/office/drawing/2014/main" id="{FE31279E-B16F-684A-99D4-D3D08BA78DC8}"/>
              </a:ext>
            </a:extLst>
          </p:cNvPr>
          <p:cNvSpPr>
            <a:spLocks noGrp="1"/>
          </p:cNvSpPr>
          <p:nvPr>
            <p:ph type="body" sz="quarter" idx="12"/>
          </p:nvPr>
        </p:nvSpPr>
        <p:spPr/>
        <p:txBody>
          <a:bodyPr/>
          <a:lstStyle/>
          <a:p>
            <a:endParaRPr lang="es-ES"/>
          </a:p>
        </p:txBody>
      </p:sp>
      <p:sp>
        <p:nvSpPr>
          <p:cNvPr id="12" name="Rectángulo 11">
            <a:extLst>
              <a:ext uri="{FF2B5EF4-FFF2-40B4-BE49-F238E27FC236}">
                <a16:creationId xmlns:a16="http://schemas.microsoft.com/office/drawing/2014/main" id="{966B2A5B-F887-8340-8F19-926ECDBAB568}"/>
              </a:ext>
            </a:extLst>
          </p:cNvPr>
          <p:cNvSpPr/>
          <p:nvPr/>
        </p:nvSpPr>
        <p:spPr>
          <a:xfrm>
            <a:off x="1968708" y="1381966"/>
            <a:ext cx="6096000" cy="3693319"/>
          </a:xfrm>
          <a:prstGeom prst="rect">
            <a:avLst/>
          </a:prstGeom>
        </p:spPr>
        <p:txBody>
          <a:bodyPr>
            <a:spAutoFit/>
          </a:bodyPr>
          <a:lstStyle/>
          <a:p>
            <a:r>
              <a:rPr lang="es-ES" dirty="0"/>
              <a:t>Análisis de secuencias:</a:t>
            </a:r>
          </a:p>
          <a:p>
            <a:r>
              <a:rPr lang="es-ES" dirty="0"/>
              <a:t>A partir de mouse1.fastq ( 100 000 lecturas) </a:t>
            </a:r>
          </a:p>
          <a:p>
            <a:r>
              <a:rPr lang="es-ES" dirty="0"/>
              <a:t>Uso </a:t>
            </a:r>
            <a:r>
              <a:rPr lang="es-ES" dirty="0" err="1"/>
              <a:t>FastQC</a:t>
            </a:r>
            <a:r>
              <a:rPr lang="es-ES" dirty="0"/>
              <a:t> (Descarga </a:t>
            </a:r>
            <a:r>
              <a:rPr lang="es-ES" u="sng" dirty="0">
                <a:hlinkClick r:id="rId3"/>
              </a:rPr>
              <a:t>https://www.bioinformatics.babraham.ac.uk/projects/download.html#fastqc</a:t>
            </a:r>
            <a:r>
              <a:rPr lang="es-ES" u="sng" dirty="0"/>
              <a:t> </a:t>
            </a:r>
            <a:r>
              <a:rPr lang="es-ES" dirty="0"/>
              <a:t>)</a:t>
            </a:r>
          </a:p>
          <a:p>
            <a:endParaRPr lang="es-ES" dirty="0"/>
          </a:p>
          <a:p>
            <a:r>
              <a:rPr lang="es-ES" dirty="0" err="1"/>
              <a:t>Trimmomatic</a:t>
            </a:r>
            <a:r>
              <a:rPr lang="es-ES" dirty="0"/>
              <a:t> ( </a:t>
            </a:r>
          </a:p>
          <a:p>
            <a:r>
              <a:rPr lang="es-ES" u="sng" dirty="0">
                <a:hlinkClick r:id="rId4"/>
              </a:rPr>
              <a:t>https://github.com/usadellab/Trimmomatic/releases/tag/v0.39</a:t>
            </a:r>
            <a:endParaRPr lang="es-ES" dirty="0"/>
          </a:p>
          <a:p>
            <a:r>
              <a:rPr lang="es-ES" dirty="0"/>
              <a:t> </a:t>
            </a:r>
          </a:p>
          <a:p>
            <a:r>
              <a:rPr lang="es-ES" dirty="0"/>
              <a:t>)</a:t>
            </a:r>
          </a:p>
          <a:p>
            <a:r>
              <a:rPr lang="es-ES" dirty="0" err="1"/>
              <a:t>Vsearch</a:t>
            </a:r>
            <a:r>
              <a:rPr lang="es-ES" dirty="0"/>
              <a:t> (https://</a:t>
            </a:r>
            <a:r>
              <a:rPr lang="es-ES" dirty="0" err="1"/>
              <a:t>github.com</a:t>
            </a:r>
            <a:r>
              <a:rPr lang="es-ES" dirty="0"/>
              <a:t>/</a:t>
            </a:r>
            <a:r>
              <a:rPr lang="es-ES" dirty="0" err="1"/>
              <a:t>torognes</a:t>
            </a:r>
            <a:r>
              <a:rPr lang="es-ES" dirty="0"/>
              <a:t>/</a:t>
            </a:r>
            <a:r>
              <a:rPr lang="es-ES"/>
              <a:t>vsearch)</a:t>
            </a:r>
            <a:endParaRPr lang="es-ES" dirty="0"/>
          </a:p>
          <a:p>
            <a:endParaRPr lang="es-ES" dirty="0"/>
          </a:p>
        </p:txBody>
      </p:sp>
    </p:spTree>
    <p:extLst>
      <p:ext uri="{BB962C8B-B14F-4D97-AF65-F5344CB8AC3E}">
        <p14:creationId xmlns:p14="http://schemas.microsoft.com/office/powerpoint/2010/main" val="3385817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D1341242-319F-D742-B95A-B5886D87B6DF}"/>
              </a:ext>
            </a:extLst>
          </p:cNvPr>
          <p:cNvSpPr>
            <a:spLocks noGrp="1"/>
          </p:cNvSpPr>
          <p:nvPr>
            <p:ph type="body" sz="quarter" idx="12"/>
          </p:nvPr>
        </p:nvSpPr>
        <p:spPr/>
        <p:txBody>
          <a:bodyPr/>
          <a:lstStyle/>
          <a:p>
            <a:endParaRPr lang="es-ES"/>
          </a:p>
        </p:txBody>
      </p:sp>
      <p:pic>
        <p:nvPicPr>
          <p:cNvPr id="12" name="Imagen 11" descr="Tabla&#10;&#10;Descripción generada automáticamente">
            <a:extLst>
              <a:ext uri="{FF2B5EF4-FFF2-40B4-BE49-F238E27FC236}">
                <a16:creationId xmlns:a16="http://schemas.microsoft.com/office/drawing/2014/main" id="{F9746C6C-6745-804F-AD01-8BCC66DBB3AE}"/>
              </a:ext>
            </a:extLst>
          </p:cNvPr>
          <p:cNvPicPr>
            <a:picLocks noChangeAspect="1"/>
          </p:cNvPicPr>
          <p:nvPr/>
        </p:nvPicPr>
        <p:blipFill>
          <a:blip r:embed="rId2"/>
          <a:stretch>
            <a:fillRect/>
          </a:stretch>
        </p:blipFill>
        <p:spPr>
          <a:xfrm>
            <a:off x="2393950" y="1181100"/>
            <a:ext cx="7404100" cy="4495800"/>
          </a:xfrm>
          <a:prstGeom prst="rect">
            <a:avLst/>
          </a:prstGeom>
        </p:spPr>
      </p:pic>
      <p:pic>
        <p:nvPicPr>
          <p:cNvPr id="14" name="Imagen 13" descr="Texto&#10;&#10;Descripción generada automáticamente">
            <a:extLst>
              <a:ext uri="{FF2B5EF4-FFF2-40B4-BE49-F238E27FC236}">
                <a16:creationId xmlns:a16="http://schemas.microsoft.com/office/drawing/2014/main" id="{4EB44331-A510-044F-B599-D280681BC28B}"/>
              </a:ext>
            </a:extLst>
          </p:cNvPr>
          <p:cNvPicPr>
            <a:picLocks noChangeAspect="1"/>
          </p:cNvPicPr>
          <p:nvPr/>
        </p:nvPicPr>
        <p:blipFill>
          <a:blip r:embed="rId3"/>
          <a:stretch>
            <a:fillRect/>
          </a:stretch>
        </p:blipFill>
        <p:spPr>
          <a:xfrm>
            <a:off x="901700" y="1397000"/>
            <a:ext cx="10388600" cy="4064000"/>
          </a:xfrm>
          <a:prstGeom prst="rect">
            <a:avLst/>
          </a:prstGeom>
        </p:spPr>
      </p:pic>
      <p:pic>
        <p:nvPicPr>
          <p:cNvPr id="16" name="Imagen 15" descr="Texto&#10;&#10;Descripción generada automáticamente">
            <a:extLst>
              <a:ext uri="{FF2B5EF4-FFF2-40B4-BE49-F238E27FC236}">
                <a16:creationId xmlns:a16="http://schemas.microsoft.com/office/drawing/2014/main" id="{040835A2-CE7A-3745-963D-CA07AF996E32}"/>
              </a:ext>
            </a:extLst>
          </p:cNvPr>
          <p:cNvPicPr>
            <a:picLocks noChangeAspect="1"/>
          </p:cNvPicPr>
          <p:nvPr/>
        </p:nvPicPr>
        <p:blipFill>
          <a:blip r:embed="rId4"/>
          <a:stretch>
            <a:fillRect/>
          </a:stretch>
        </p:blipFill>
        <p:spPr>
          <a:xfrm>
            <a:off x="914400" y="2711450"/>
            <a:ext cx="10363200" cy="1435100"/>
          </a:xfrm>
          <a:prstGeom prst="rect">
            <a:avLst/>
          </a:prstGeom>
        </p:spPr>
      </p:pic>
      <p:pic>
        <p:nvPicPr>
          <p:cNvPr id="18" name="Imagen 17" descr="Interfaz de usuario gráfica, Texto&#10;&#10;Descripción generada automáticamente">
            <a:extLst>
              <a:ext uri="{FF2B5EF4-FFF2-40B4-BE49-F238E27FC236}">
                <a16:creationId xmlns:a16="http://schemas.microsoft.com/office/drawing/2014/main" id="{19AD5396-E922-4949-BA97-87A282DB4F73}"/>
              </a:ext>
            </a:extLst>
          </p:cNvPr>
          <p:cNvPicPr>
            <a:picLocks noChangeAspect="1"/>
          </p:cNvPicPr>
          <p:nvPr/>
        </p:nvPicPr>
        <p:blipFill>
          <a:blip r:embed="rId5"/>
          <a:stretch>
            <a:fillRect/>
          </a:stretch>
        </p:blipFill>
        <p:spPr>
          <a:xfrm>
            <a:off x="889000" y="1397000"/>
            <a:ext cx="10414000" cy="4064000"/>
          </a:xfrm>
          <a:prstGeom prst="rect">
            <a:avLst/>
          </a:prstGeom>
        </p:spPr>
      </p:pic>
      <p:pic>
        <p:nvPicPr>
          <p:cNvPr id="20" name="Imagen 19" descr="Texto&#10;&#10;Descripción generada automáticamente">
            <a:extLst>
              <a:ext uri="{FF2B5EF4-FFF2-40B4-BE49-F238E27FC236}">
                <a16:creationId xmlns:a16="http://schemas.microsoft.com/office/drawing/2014/main" id="{C66BD9B6-EF36-D042-BB6B-1F8DB72C5542}"/>
              </a:ext>
            </a:extLst>
          </p:cNvPr>
          <p:cNvPicPr>
            <a:picLocks noChangeAspect="1"/>
          </p:cNvPicPr>
          <p:nvPr/>
        </p:nvPicPr>
        <p:blipFill>
          <a:blip r:embed="rId6"/>
          <a:stretch>
            <a:fillRect/>
          </a:stretch>
        </p:blipFill>
        <p:spPr>
          <a:xfrm>
            <a:off x="1581150" y="2165350"/>
            <a:ext cx="9029700" cy="2527300"/>
          </a:xfrm>
          <a:prstGeom prst="rect">
            <a:avLst/>
          </a:prstGeom>
        </p:spPr>
      </p:pic>
      <p:pic>
        <p:nvPicPr>
          <p:cNvPr id="22" name="Imagen 21" descr="Gráfico&#10;&#10;Descripción generada automáticamente">
            <a:extLst>
              <a:ext uri="{FF2B5EF4-FFF2-40B4-BE49-F238E27FC236}">
                <a16:creationId xmlns:a16="http://schemas.microsoft.com/office/drawing/2014/main" id="{C6661BE7-F231-6844-9955-EFF05DFDE129}"/>
              </a:ext>
            </a:extLst>
          </p:cNvPr>
          <p:cNvPicPr>
            <a:picLocks noChangeAspect="1"/>
          </p:cNvPicPr>
          <p:nvPr/>
        </p:nvPicPr>
        <p:blipFill>
          <a:blip r:embed="rId7"/>
          <a:stretch>
            <a:fillRect/>
          </a:stretch>
        </p:blipFill>
        <p:spPr>
          <a:xfrm>
            <a:off x="1613684" y="0"/>
            <a:ext cx="8964631" cy="6858000"/>
          </a:xfrm>
          <a:prstGeom prst="rect">
            <a:avLst/>
          </a:prstGeom>
        </p:spPr>
      </p:pic>
      <p:pic>
        <p:nvPicPr>
          <p:cNvPr id="24" name="Imagen 23" descr="Gráfico, Gráfico de líneas&#10;&#10;Descripción generada automáticamente">
            <a:extLst>
              <a:ext uri="{FF2B5EF4-FFF2-40B4-BE49-F238E27FC236}">
                <a16:creationId xmlns:a16="http://schemas.microsoft.com/office/drawing/2014/main" id="{1CE5EDB5-F6ED-5D45-A69C-97332A42416E}"/>
              </a:ext>
            </a:extLst>
          </p:cNvPr>
          <p:cNvPicPr>
            <a:picLocks noChangeAspect="1"/>
          </p:cNvPicPr>
          <p:nvPr/>
        </p:nvPicPr>
        <p:blipFill>
          <a:blip r:embed="rId8"/>
          <a:stretch>
            <a:fillRect/>
          </a:stretch>
        </p:blipFill>
        <p:spPr>
          <a:xfrm>
            <a:off x="1520119" y="0"/>
            <a:ext cx="9151762" cy="6858000"/>
          </a:xfrm>
          <a:prstGeom prst="rect">
            <a:avLst/>
          </a:prstGeom>
        </p:spPr>
      </p:pic>
      <p:pic>
        <p:nvPicPr>
          <p:cNvPr id="26" name="Imagen 25" descr="Gráfico&#10;&#10;Descripción generada automáticamente">
            <a:extLst>
              <a:ext uri="{FF2B5EF4-FFF2-40B4-BE49-F238E27FC236}">
                <a16:creationId xmlns:a16="http://schemas.microsoft.com/office/drawing/2014/main" id="{DABA65F9-2844-7147-A80C-CDD3211EAA5C}"/>
              </a:ext>
            </a:extLst>
          </p:cNvPr>
          <p:cNvPicPr>
            <a:picLocks noChangeAspect="1"/>
          </p:cNvPicPr>
          <p:nvPr/>
        </p:nvPicPr>
        <p:blipFill>
          <a:blip r:embed="rId9"/>
          <a:stretch>
            <a:fillRect/>
          </a:stretch>
        </p:blipFill>
        <p:spPr>
          <a:xfrm>
            <a:off x="1891905" y="0"/>
            <a:ext cx="9082836" cy="6858000"/>
          </a:xfrm>
          <a:prstGeom prst="rect">
            <a:avLst/>
          </a:prstGeom>
        </p:spPr>
      </p:pic>
      <p:pic>
        <p:nvPicPr>
          <p:cNvPr id="28" name="Imagen 27">
            <a:extLst>
              <a:ext uri="{FF2B5EF4-FFF2-40B4-BE49-F238E27FC236}">
                <a16:creationId xmlns:a16="http://schemas.microsoft.com/office/drawing/2014/main" id="{41A13294-58E4-B04F-A27C-C0B048C3D663}"/>
              </a:ext>
            </a:extLst>
          </p:cNvPr>
          <p:cNvPicPr>
            <a:picLocks noChangeAspect="1"/>
          </p:cNvPicPr>
          <p:nvPr/>
        </p:nvPicPr>
        <p:blipFill>
          <a:blip r:embed="rId10"/>
          <a:stretch>
            <a:fillRect/>
          </a:stretch>
        </p:blipFill>
        <p:spPr>
          <a:xfrm>
            <a:off x="3362661" y="4239503"/>
            <a:ext cx="6825521" cy="1690673"/>
          </a:xfrm>
          <a:prstGeom prst="rect">
            <a:avLst/>
          </a:prstGeom>
        </p:spPr>
      </p:pic>
    </p:spTree>
    <p:extLst>
      <p:ext uri="{BB962C8B-B14F-4D97-AF65-F5344CB8AC3E}">
        <p14:creationId xmlns:p14="http://schemas.microsoft.com/office/powerpoint/2010/main" val="2599366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a:extLst>
              <a:ext uri="{FF2B5EF4-FFF2-40B4-BE49-F238E27FC236}">
                <a16:creationId xmlns:a16="http://schemas.microsoft.com/office/drawing/2014/main" id="{6192120F-6C26-8A41-86E8-2E70F16AA2F2}"/>
              </a:ext>
            </a:extLst>
          </p:cNvPr>
          <p:cNvSpPr>
            <a:spLocks noGrp="1"/>
          </p:cNvSpPr>
          <p:nvPr>
            <p:ph type="body" sz="quarter" idx="12"/>
          </p:nvPr>
        </p:nvSpPr>
        <p:spPr/>
        <p:txBody>
          <a:bodyPr/>
          <a:lstStyle/>
          <a:p>
            <a:r>
              <a:rPr lang="es-ES" dirty="0"/>
              <a:t>SESIÓN 4: METATAXONÓMICA</a:t>
            </a:r>
          </a:p>
        </p:txBody>
      </p:sp>
      <p:sp>
        <p:nvSpPr>
          <p:cNvPr id="5" name="Título 4">
            <a:extLst>
              <a:ext uri="{FF2B5EF4-FFF2-40B4-BE49-F238E27FC236}">
                <a16:creationId xmlns:a16="http://schemas.microsoft.com/office/drawing/2014/main" id="{34D90684-203E-574F-8B8F-0DCD47898172}"/>
              </a:ext>
            </a:extLst>
          </p:cNvPr>
          <p:cNvSpPr>
            <a:spLocks noGrp="1"/>
          </p:cNvSpPr>
          <p:nvPr>
            <p:ph type="title"/>
          </p:nvPr>
        </p:nvSpPr>
        <p:spPr>
          <a:xfrm>
            <a:off x="838200" y="1920197"/>
            <a:ext cx="10515600" cy="1325563"/>
          </a:xfrm>
        </p:spPr>
        <p:txBody>
          <a:bodyPr/>
          <a:lstStyle/>
          <a:p>
            <a:r>
              <a:rPr lang="es-ES" b="1" dirty="0" err="1">
                <a:solidFill>
                  <a:schemeClr val="accent2">
                    <a:lumMod val="75000"/>
                  </a:schemeClr>
                </a:solidFill>
              </a:rPr>
              <a:t>Metataxómica</a:t>
            </a:r>
            <a:r>
              <a:rPr lang="es-ES" b="1" dirty="0">
                <a:solidFill>
                  <a:schemeClr val="bg2"/>
                </a:solidFill>
              </a:rPr>
              <a:t> </a:t>
            </a:r>
            <a:br>
              <a:rPr lang="es-ES_tradnl" b="1" dirty="0"/>
            </a:br>
            <a:endParaRPr lang="es-ES" dirty="0"/>
          </a:p>
        </p:txBody>
      </p:sp>
    </p:spTree>
    <p:extLst>
      <p:ext uri="{BB962C8B-B14F-4D97-AF65-F5344CB8AC3E}">
        <p14:creationId xmlns:p14="http://schemas.microsoft.com/office/powerpoint/2010/main" val="2185738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4" y="360001"/>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b="1" dirty="0">
                <a:solidFill>
                  <a:schemeClr val="accent2">
                    <a:lumMod val="75000"/>
                  </a:schemeClr>
                </a:solidFill>
              </a:rPr>
              <a:t>Introducción</a:t>
            </a:r>
          </a:p>
          <a:p>
            <a:endParaRPr lang="es-ES" sz="2000" dirty="0"/>
          </a:p>
        </p:txBody>
      </p:sp>
      <p:sp>
        <p:nvSpPr>
          <p:cNvPr id="9" name="Rectángulo 8">
            <a:extLst>
              <a:ext uri="{FF2B5EF4-FFF2-40B4-BE49-F238E27FC236}">
                <a16:creationId xmlns:a16="http://schemas.microsoft.com/office/drawing/2014/main" id="{F177E459-2E8B-714F-B221-7111D6696747}"/>
              </a:ext>
            </a:extLst>
          </p:cNvPr>
          <p:cNvSpPr/>
          <p:nvPr/>
        </p:nvSpPr>
        <p:spPr>
          <a:xfrm>
            <a:off x="463437" y="1257339"/>
            <a:ext cx="10343107" cy="2031325"/>
          </a:xfrm>
          <a:prstGeom prst="rect">
            <a:avLst/>
          </a:prstGeom>
        </p:spPr>
        <p:txBody>
          <a:bodyPr wrap="square">
            <a:spAutoFit/>
          </a:bodyPr>
          <a:lstStyle/>
          <a:p>
            <a:r>
              <a:rPr lang="es-ES_tradnl" b="1" dirty="0">
                <a:solidFill>
                  <a:schemeClr val="accent2">
                    <a:lumMod val="75000"/>
                  </a:schemeClr>
                </a:solidFill>
              </a:rPr>
              <a:t>METATAXONÓMICA:</a:t>
            </a:r>
          </a:p>
          <a:p>
            <a:endParaRPr lang="es-ES_tradnl" b="1" dirty="0">
              <a:solidFill>
                <a:schemeClr val="bg2"/>
              </a:solidFill>
            </a:endParaRPr>
          </a:p>
          <a:p>
            <a:r>
              <a:rPr lang="es-ES_tradnl" b="1" dirty="0">
                <a:solidFill>
                  <a:srgbClr val="E64F13"/>
                </a:solidFill>
              </a:rPr>
              <a:t>OBJETIVO: </a:t>
            </a:r>
            <a:r>
              <a:rPr lang="es-ES_tradnl" dirty="0"/>
              <a:t>Identificar microorganismos y virus </a:t>
            </a:r>
            <a:r>
              <a:rPr lang="es-ES_tradnl" b="1" dirty="0"/>
              <a:t>a nivel de género o de especie </a:t>
            </a:r>
            <a:r>
              <a:rPr lang="es-ES_tradnl" dirty="0"/>
              <a:t>en muestras biológicas complejas.</a:t>
            </a:r>
          </a:p>
          <a:p>
            <a:pPr marL="285750" indent="-285750">
              <a:buFontTx/>
              <a:buChar char="-"/>
            </a:pPr>
            <a:r>
              <a:rPr lang="es-ES" dirty="0"/>
              <a:t>El </a:t>
            </a:r>
            <a:r>
              <a:rPr lang="es-ES" b="1" dirty="0">
                <a:solidFill>
                  <a:srgbClr val="E64F13"/>
                </a:solidFill>
              </a:rPr>
              <a:t>gen </a:t>
            </a:r>
            <a:r>
              <a:rPr lang="es-ES" b="1" dirty="0" err="1">
                <a:solidFill>
                  <a:srgbClr val="E64F13"/>
                </a:solidFill>
              </a:rPr>
              <a:t>ARNr</a:t>
            </a:r>
            <a:r>
              <a:rPr lang="es-ES" b="1" dirty="0">
                <a:solidFill>
                  <a:srgbClr val="E64F13"/>
                </a:solidFill>
              </a:rPr>
              <a:t> 16S </a:t>
            </a:r>
            <a:r>
              <a:rPr lang="es-ES" dirty="0"/>
              <a:t>es considerado como la diana universal para la identificación bacteriana a partir del ADN</a:t>
            </a:r>
          </a:p>
          <a:p>
            <a:pPr marL="285750" indent="-285750">
              <a:buFontTx/>
              <a:buChar char="-"/>
            </a:pPr>
            <a:r>
              <a:rPr lang="es-ES" dirty="0"/>
              <a:t> Es posible amplificar regiones variables de este gen que diferencien entre organismos. Para ello, se utilizan distintos cebadores y se lleva a cabo una secuenciación de la región amplificada.</a:t>
            </a:r>
          </a:p>
        </p:txBody>
      </p:sp>
      <p:pic>
        <p:nvPicPr>
          <p:cNvPr id="2" name="Imagen 1">
            <a:extLst>
              <a:ext uri="{FF2B5EF4-FFF2-40B4-BE49-F238E27FC236}">
                <a16:creationId xmlns:a16="http://schemas.microsoft.com/office/drawing/2014/main" id="{A3AFB84D-8717-FF4A-8CA9-D13D6FCE7A37}"/>
              </a:ext>
            </a:extLst>
          </p:cNvPr>
          <p:cNvPicPr>
            <a:picLocks noChangeAspect="1"/>
          </p:cNvPicPr>
          <p:nvPr/>
        </p:nvPicPr>
        <p:blipFill>
          <a:blip r:embed="rId2"/>
          <a:stretch>
            <a:fillRect/>
          </a:stretch>
        </p:blipFill>
        <p:spPr>
          <a:xfrm>
            <a:off x="3528855" y="4022000"/>
            <a:ext cx="4684323" cy="2475999"/>
          </a:xfrm>
          <a:prstGeom prst="rect">
            <a:avLst/>
          </a:prstGeom>
        </p:spPr>
      </p:pic>
      <p:sp>
        <p:nvSpPr>
          <p:cNvPr id="6" name="Elipse 5">
            <a:extLst>
              <a:ext uri="{FF2B5EF4-FFF2-40B4-BE49-F238E27FC236}">
                <a16:creationId xmlns:a16="http://schemas.microsoft.com/office/drawing/2014/main" id="{D4392B02-C250-4F43-A161-81389002A7D3}"/>
              </a:ext>
            </a:extLst>
          </p:cNvPr>
          <p:cNvSpPr/>
          <p:nvPr/>
        </p:nvSpPr>
        <p:spPr>
          <a:xfrm>
            <a:off x="5712989" y="4890053"/>
            <a:ext cx="2500189" cy="1786299"/>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3">
            <a:extLst>
              <a:ext uri="{FF2B5EF4-FFF2-40B4-BE49-F238E27FC236}">
                <a16:creationId xmlns:a16="http://schemas.microsoft.com/office/drawing/2014/main" id="{0013CF12-A2F1-D84B-AFB0-4918F48A29E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794100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b="1" dirty="0">
                <a:solidFill>
                  <a:schemeClr val="accent2">
                    <a:lumMod val="75000"/>
                  </a:schemeClr>
                </a:solidFill>
              </a:rPr>
              <a:t>Introducción</a:t>
            </a:r>
          </a:p>
          <a:p>
            <a:endParaRPr lang="es-ES" sz="2000" dirty="0"/>
          </a:p>
        </p:txBody>
      </p:sp>
      <p:sp>
        <p:nvSpPr>
          <p:cNvPr id="9" name="Rectángulo 8">
            <a:extLst>
              <a:ext uri="{FF2B5EF4-FFF2-40B4-BE49-F238E27FC236}">
                <a16:creationId xmlns:a16="http://schemas.microsoft.com/office/drawing/2014/main" id="{F177E459-2E8B-714F-B221-7111D6696747}"/>
              </a:ext>
            </a:extLst>
          </p:cNvPr>
          <p:cNvSpPr/>
          <p:nvPr/>
        </p:nvSpPr>
        <p:spPr>
          <a:xfrm>
            <a:off x="463438" y="1257339"/>
            <a:ext cx="6616236" cy="2585323"/>
          </a:xfrm>
          <a:prstGeom prst="rect">
            <a:avLst/>
          </a:prstGeom>
        </p:spPr>
        <p:txBody>
          <a:bodyPr wrap="square">
            <a:spAutoFit/>
          </a:bodyPr>
          <a:lstStyle/>
          <a:p>
            <a:r>
              <a:rPr lang="es-ES_tradnl" b="1" dirty="0">
                <a:solidFill>
                  <a:schemeClr val="accent2">
                    <a:lumMod val="75000"/>
                  </a:schemeClr>
                </a:solidFill>
              </a:rPr>
              <a:t>METATAXONÓMICA:</a:t>
            </a:r>
          </a:p>
          <a:p>
            <a:endParaRPr lang="es-ES" dirty="0"/>
          </a:p>
          <a:p>
            <a:pPr marL="285750" indent="-285750">
              <a:buFontTx/>
              <a:buChar char="-"/>
            </a:pPr>
            <a:r>
              <a:rPr lang="es-ES" dirty="0"/>
              <a:t>Habitualmente, se secuencia </a:t>
            </a:r>
            <a:r>
              <a:rPr lang="es-ES" b="1" dirty="0">
                <a:solidFill>
                  <a:srgbClr val="E64F13"/>
                </a:solidFill>
              </a:rPr>
              <a:t>la región </a:t>
            </a:r>
            <a:r>
              <a:rPr lang="es-ES" b="1" dirty="0" err="1">
                <a:solidFill>
                  <a:srgbClr val="E64F13"/>
                </a:solidFill>
              </a:rPr>
              <a:t>hipervariable</a:t>
            </a:r>
            <a:r>
              <a:rPr lang="es-ES" b="1" dirty="0">
                <a:solidFill>
                  <a:srgbClr val="E64F13"/>
                </a:solidFill>
              </a:rPr>
              <a:t> V3-V4 </a:t>
            </a:r>
            <a:r>
              <a:rPr lang="es-ES" dirty="0"/>
              <a:t>del gen de la subunidad 16S del ARN </a:t>
            </a:r>
            <a:r>
              <a:rPr lang="es-ES" dirty="0" err="1"/>
              <a:t>ribosomal</a:t>
            </a:r>
            <a:r>
              <a:rPr lang="es-ES" dirty="0"/>
              <a:t>, que está presente en bacterias y arqueas. </a:t>
            </a:r>
          </a:p>
          <a:p>
            <a:pPr marL="285750" indent="-285750">
              <a:buFontTx/>
              <a:buChar char="-"/>
            </a:pPr>
            <a:r>
              <a:rPr lang="es-ES" dirty="0"/>
              <a:t>Si se quisiera caracterizar la composición de una muestra en la que hay presentes levaduras y hongos, la región a secuenciar sería la </a:t>
            </a:r>
            <a:r>
              <a:rPr lang="es-ES" b="1" i="1" dirty="0">
                <a:solidFill>
                  <a:srgbClr val="E64F13"/>
                </a:solidFill>
              </a:rPr>
              <a:t>ITS</a:t>
            </a:r>
            <a:r>
              <a:rPr lang="es-ES" b="1" dirty="0">
                <a:solidFill>
                  <a:srgbClr val="E64F13"/>
                </a:solidFill>
              </a:rPr>
              <a:t> </a:t>
            </a:r>
            <a:r>
              <a:rPr lang="es-ES" dirty="0"/>
              <a:t>(</a:t>
            </a:r>
            <a:r>
              <a:rPr lang="es-ES" dirty="0" err="1"/>
              <a:t>internal</a:t>
            </a:r>
            <a:r>
              <a:rPr lang="es-ES" dirty="0"/>
              <a:t> </a:t>
            </a:r>
            <a:r>
              <a:rPr lang="es-ES" dirty="0" err="1"/>
              <a:t>transcribed</a:t>
            </a:r>
            <a:r>
              <a:rPr lang="es-ES" dirty="0"/>
              <a:t> </a:t>
            </a:r>
            <a:r>
              <a:rPr lang="es-ES" dirty="0" err="1"/>
              <a:t>space</a:t>
            </a:r>
            <a:r>
              <a:rPr lang="es-ES" dirty="0"/>
              <a:t>) y si se quisieran detectar organismos eucariotas la </a:t>
            </a:r>
            <a:r>
              <a:rPr lang="es-ES" b="1" dirty="0">
                <a:solidFill>
                  <a:srgbClr val="E64F13"/>
                </a:solidFill>
              </a:rPr>
              <a:t>18S </a:t>
            </a:r>
            <a:r>
              <a:rPr lang="es-ES" b="1" dirty="0" err="1">
                <a:solidFill>
                  <a:srgbClr val="E64F13"/>
                </a:solidFill>
              </a:rPr>
              <a:t>ARNr</a:t>
            </a:r>
            <a:r>
              <a:rPr lang="es-ES" b="1" dirty="0">
                <a:solidFill>
                  <a:srgbClr val="E64F13"/>
                </a:solidFill>
              </a:rPr>
              <a:t>.</a:t>
            </a:r>
          </a:p>
        </p:txBody>
      </p:sp>
      <p:pic>
        <p:nvPicPr>
          <p:cNvPr id="6" name="Imagen 5">
            <a:extLst>
              <a:ext uri="{FF2B5EF4-FFF2-40B4-BE49-F238E27FC236}">
                <a16:creationId xmlns:a16="http://schemas.microsoft.com/office/drawing/2014/main" id="{A27FC753-8D5F-D245-A99B-9B03B23E7407}"/>
              </a:ext>
            </a:extLst>
          </p:cNvPr>
          <p:cNvPicPr>
            <a:picLocks noChangeAspect="1"/>
          </p:cNvPicPr>
          <p:nvPr/>
        </p:nvPicPr>
        <p:blipFill>
          <a:blip r:embed="rId2"/>
          <a:stretch>
            <a:fillRect/>
          </a:stretch>
        </p:blipFill>
        <p:spPr>
          <a:xfrm>
            <a:off x="7675342" y="1414619"/>
            <a:ext cx="3860507" cy="4727799"/>
          </a:xfrm>
          <a:prstGeom prst="rect">
            <a:avLst/>
          </a:prstGeom>
        </p:spPr>
      </p:pic>
      <p:sp>
        <p:nvSpPr>
          <p:cNvPr id="3" name="Marcador de texto 2">
            <a:extLst>
              <a:ext uri="{FF2B5EF4-FFF2-40B4-BE49-F238E27FC236}">
                <a16:creationId xmlns:a16="http://schemas.microsoft.com/office/drawing/2014/main" id="{B01EE954-8D28-BD49-97B9-FCADFAFAB21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462248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b="1" dirty="0">
                <a:solidFill>
                  <a:schemeClr val="accent2">
                    <a:lumMod val="75000"/>
                  </a:schemeClr>
                </a:solidFill>
              </a:rPr>
              <a:t>Introducción</a:t>
            </a:r>
          </a:p>
          <a:p>
            <a:endParaRPr lang="es-ES" sz="2000" dirty="0"/>
          </a:p>
        </p:txBody>
      </p:sp>
      <p:sp>
        <p:nvSpPr>
          <p:cNvPr id="7" name="Rectángulo 6">
            <a:extLst>
              <a:ext uri="{FF2B5EF4-FFF2-40B4-BE49-F238E27FC236}">
                <a16:creationId xmlns:a16="http://schemas.microsoft.com/office/drawing/2014/main" id="{CF8E9CA5-EA7E-8C47-BA91-273C4C2C0EF3}"/>
              </a:ext>
            </a:extLst>
          </p:cNvPr>
          <p:cNvSpPr/>
          <p:nvPr/>
        </p:nvSpPr>
        <p:spPr>
          <a:xfrm>
            <a:off x="444942" y="4038286"/>
            <a:ext cx="11234907" cy="9530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10" name="Rectángulo 9">
            <a:extLst>
              <a:ext uri="{FF2B5EF4-FFF2-40B4-BE49-F238E27FC236}">
                <a16:creationId xmlns:a16="http://schemas.microsoft.com/office/drawing/2014/main" id="{A06C49E3-6FA3-E340-95F7-E80018F4A8B5}"/>
              </a:ext>
            </a:extLst>
          </p:cNvPr>
          <p:cNvSpPr/>
          <p:nvPr/>
        </p:nvSpPr>
        <p:spPr>
          <a:xfrm>
            <a:off x="321870" y="4038286"/>
            <a:ext cx="254000"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238FBA16-7236-9445-BDBD-181516A951C3}"/>
              </a:ext>
            </a:extLst>
          </p:cNvPr>
          <p:cNvSpPr/>
          <p:nvPr/>
        </p:nvSpPr>
        <p:spPr>
          <a:xfrm>
            <a:off x="1162339" y="4038286"/>
            <a:ext cx="584779"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a:extLst>
              <a:ext uri="{FF2B5EF4-FFF2-40B4-BE49-F238E27FC236}">
                <a16:creationId xmlns:a16="http://schemas.microsoft.com/office/drawing/2014/main" id="{E92BFABE-9100-4943-AD8E-410303B066D8}"/>
              </a:ext>
            </a:extLst>
          </p:cNvPr>
          <p:cNvSpPr/>
          <p:nvPr/>
        </p:nvSpPr>
        <p:spPr>
          <a:xfrm>
            <a:off x="3032761" y="4038286"/>
            <a:ext cx="385472"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6084BCBF-DFD5-A344-8786-615A21F98EB3}"/>
              </a:ext>
            </a:extLst>
          </p:cNvPr>
          <p:cNvSpPr/>
          <p:nvPr/>
        </p:nvSpPr>
        <p:spPr>
          <a:xfrm>
            <a:off x="4138907" y="4038286"/>
            <a:ext cx="684872"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13">
            <a:extLst>
              <a:ext uri="{FF2B5EF4-FFF2-40B4-BE49-F238E27FC236}">
                <a16:creationId xmlns:a16="http://schemas.microsoft.com/office/drawing/2014/main" id="{90976D39-0AEE-1342-9FCC-DC3BBC86570B}"/>
              </a:ext>
            </a:extLst>
          </p:cNvPr>
          <p:cNvSpPr/>
          <p:nvPr/>
        </p:nvSpPr>
        <p:spPr>
          <a:xfrm>
            <a:off x="6486180" y="4038286"/>
            <a:ext cx="399405"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14">
            <a:extLst>
              <a:ext uri="{FF2B5EF4-FFF2-40B4-BE49-F238E27FC236}">
                <a16:creationId xmlns:a16="http://schemas.microsoft.com/office/drawing/2014/main" id="{B037D79E-AC26-1E45-8546-C957597F1E46}"/>
              </a:ext>
            </a:extLst>
          </p:cNvPr>
          <p:cNvSpPr/>
          <p:nvPr/>
        </p:nvSpPr>
        <p:spPr>
          <a:xfrm>
            <a:off x="7915838" y="4038286"/>
            <a:ext cx="399405"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6" name="Rectángulo 15">
            <a:extLst>
              <a:ext uri="{FF2B5EF4-FFF2-40B4-BE49-F238E27FC236}">
                <a16:creationId xmlns:a16="http://schemas.microsoft.com/office/drawing/2014/main" id="{C21F7250-B05E-9F40-967D-9593BEB72BAB}"/>
              </a:ext>
            </a:extLst>
          </p:cNvPr>
          <p:cNvSpPr/>
          <p:nvPr/>
        </p:nvSpPr>
        <p:spPr>
          <a:xfrm>
            <a:off x="9132878" y="4038286"/>
            <a:ext cx="399405"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Rectángulo 16">
            <a:extLst>
              <a:ext uri="{FF2B5EF4-FFF2-40B4-BE49-F238E27FC236}">
                <a16:creationId xmlns:a16="http://schemas.microsoft.com/office/drawing/2014/main" id="{D5536EF7-0259-6B45-AF64-BD0CEEFD49A4}"/>
              </a:ext>
            </a:extLst>
          </p:cNvPr>
          <p:cNvSpPr/>
          <p:nvPr/>
        </p:nvSpPr>
        <p:spPr>
          <a:xfrm>
            <a:off x="9931301" y="4038286"/>
            <a:ext cx="399405"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Rectángulo 17">
            <a:extLst>
              <a:ext uri="{FF2B5EF4-FFF2-40B4-BE49-F238E27FC236}">
                <a16:creationId xmlns:a16="http://schemas.microsoft.com/office/drawing/2014/main" id="{75421B4C-C8E8-564E-B490-3B83C24DD904}"/>
              </a:ext>
            </a:extLst>
          </p:cNvPr>
          <p:cNvSpPr/>
          <p:nvPr/>
        </p:nvSpPr>
        <p:spPr>
          <a:xfrm>
            <a:off x="10804224" y="4038286"/>
            <a:ext cx="399405" cy="9530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CuadroTexto 18">
            <a:extLst>
              <a:ext uri="{FF2B5EF4-FFF2-40B4-BE49-F238E27FC236}">
                <a16:creationId xmlns:a16="http://schemas.microsoft.com/office/drawing/2014/main" id="{57C1BF3F-9159-B44F-8D27-B758CBB4303B}"/>
              </a:ext>
            </a:extLst>
          </p:cNvPr>
          <p:cNvSpPr txBox="1"/>
          <p:nvPr/>
        </p:nvSpPr>
        <p:spPr>
          <a:xfrm>
            <a:off x="257463" y="3513596"/>
            <a:ext cx="650054" cy="369332"/>
          </a:xfrm>
          <a:prstGeom prst="rect">
            <a:avLst/>
          </a:prstGeom>
          <a:noFill/>
        </p:spPr>
        <p:txBody>
          <a:bodyPr wrap="square" rtlCol="0">
            <a:spAutoFit/>
          </a:bodyPr>
          <a:lstStyle/>
          <a:p>
            <a:r>
              <a:rPr lang="es-ES" dirty="0"/>
              <a:t>V1</a:t>
            </a:r>
          </a:p>
        </p:txBody>
      </p:sp>
      <p:sp>
        <p:nvSpPr>
          <p:cNvPr id="20" name="CuadroTexto 19">
            <a:extLst>
              <a:ext uri="{FF2B5EF4-FFF2-40B4-BE49-F238E27FC236}">
                <a16:creationId xmlns:a16="http://schemas.microsoft.com/office/drawing/2014/main" id="{00BC18E0-9BCE-1745-931F-3785A89E0A8B}"/>
              </a:ext>
            </a:extLst>
          </p:cNvPr>
          <p:cNvSpPr txBox="1"/>
          <p:nvPr/>
        </p:nvSpPr>
        <p:spPr>
          <a:xfrm>
            <a:off x="2981116" y="3513596"/>
            <a:ext cx="648627" cy="369332"/>
          </a:xfrm>
          <a:prstGeom prst="rect">
            <a:avLst/>
          </a:prstGeom>
          <a:noFill/>
        </p:spPr>
        <p:txBody>
          <a:bodyPr wrap="square" rtlCol="0">
            <a:spAutoFit/>
          </a:bodyPr>
          <a:lstStyle/>
          <a:p>
            <a:r>
              <a:rPr lang="es-ES" dirty="0"/>
              <a:t>V3</a:t>
            </a:r>
          </a:p>
        </p:txBody>
      </p:sp>
      <p:sp>
        <p:nvSpPr>
          <p:cNvPr id="21" name="CuadroTexto 20">
            <a:extLst>
              <a:ext uri="{FF2B5EF4-FFF2-40B4-BE49-F238E27FC236}">
                <a16:creationId xmlns:a16="http://schemas.microsoft.com/office/drawing/2014/main" id="{00F4C8D0-13A5-B94C-83B3-E34AD4EA54E9}"/>
              </a:ext>
            </a:extLst>
          </p:cNvPr>
          <p:cNvSpPr txBox="1"/>
          <p:nvPr/>
        </p:nvSpPr>
        <p:spPr>
          <a:xfrm>
            <a:off x="1325764" y="3513596"/>
            <a:ext cx="799205" cy="369332"/>
          </a:xfrm>
          <a:prstGeom prst="rect">
            <a:avLst/>
          </a:prstGeom>
          <a:noFill/>
        </p:spPr>
        <p:txBody>
          <a:bodyPr wrap="square" rtlCol="0">
            <a:spAutoFit/>
          </a:bodyPr>
          <a:lstStyle/>
          <a:p>
            <a:r>
              <a:rPr lang="es-ES" dirty="0"/>
              <a:t>V2</a:t>
            </a:r>
          </a:p>
        </p:txBody>
      </p:sp>
      <p:sp>
        <p:nvSpPr>
          <p:cNvPr id="22" name="CuadroTexto 21">
            <a:extLst>
              <a:ext uri="{FF2B5EF4-FFF2-40B4-BE49-F238E27FC236}">
                <a16:creationId xmlns:a16="http://schemas.microsoft.com/office/drawing/2014/main" id="{DA460CAF-831E-F648-9B24-322ED3B80EF7}"/>
              </a:ext>
            </a:extLst>
          </p:cNvPr>
          <p:cNvSpPr txBox="1"/>
          <p:nvPr/>
        </p:nvSpPr>
        <p:spPr>
          <a:xfrm>
            <a:off x="4284292" y="3513596"/>
            <a:ext cx="583902" cy="369332"/>
          </a:xfrm>
          <a:prstGeom prst="rect">
            <a:avLst/>
          </a:prstGeom>
          <a:noFill/>
        </p:spPr>
        <p:txBody>
          <a:bodyPr wrap="square" rtlCol="0">
            <a:spAutoFit/>
          </a:bodyPr>
          <a:lstStyle/>
          <a:p>
            <a:r>
              <a:rPr lang="es-ES" dirty="0"/>
              <a:t>V4</a:t>
            </a:r>
          </a:p>
        </p:txBody>
      </p:sp>
      <p:sp>
        <p:nvSpPr>
          <p:cNvPr id="23" name="CuadroTexto 22">
            <a:extLst>
              <a:ext uri="{FF2B5EF4-FFF2-40B4-BE49-F238E27FC236}">
                <a16:creationId xmlns:a16="http://schemas.microsoft.com/office/drawing/2014/main" id="{80747AEC-F272-CC4E-8359-5AE66859F9A8}"/>
              </a:ext>
            </a:extLst>
          </p:cNvPr>
          <p:cNvSpPr txBox="1"/>
          <p:nvPr/>
        </p:nvSpPr>
        <p:spPr>
          <a:xfrm>
            <a:off x="6473258" y="3513596"/>
            <a:ext cx="583903" cy="369332"/>
          </a:xfrm>
          <a:prstGeom prst="rect">
            <a:avLst/>
          </a:prstGeom>
          <a:noFill/>
        </p:spPr>
        <p:txBody>
          <a:bodyPr wrap="square" rtlCol="0">
            <a:spAutoFit/>
          </a:bodyPr>
          <a:lstStyle/>
          <a:p>
            <a:r>
              <a:rPr lang="es-ES" dirty="0"/>
              <a:t>V5</a:t>
            </a:r>
          </a:p>
        </p:txBody>
      </p:sp>
      <p:sp>
        <p:nvSpPr>
          <p:cNvPr id="24" name="CuadroTexto 23">
            <a:extLst>
              <a:ext uri="{FF2B5EF4-FFF2-40B4-BE49-F238E27FC236}">
                <a16:creationId xmlns:a16="http://schemas.microsoft.com/office/drawing/2014/main" id="{2882E20B-1611-9348-94A7-F382B1D35ED3}"/>
              </a:ext>
            </a:extLst>
          </p:cNvPr>
          <p:cNvSpPr txBox="1"/>
          <p:nvPr/>
        </p:nvSpPr>
        <p:spPr>
          <a:xfrm>
            <a:off x="7866191" y="3513596"/>
            <a:ext cx="633507" cy="369332"/>
          </a:xfrm>
          <a:prstGeom prst="rect">
            <a:avLst/>
          </a:prstGeom>
          <a:noFill/>
        </p:spPr>
        <p:txBody>
          <a:bodyPr wrap="square" rtlCol="0">
            <a:spAutoFit/>
          </a:bodyPr>
          <a:lstStyle/>
          <a:p>
            <a:r>
              <a:rPr lang="es-ES" dirty="0"/>
              <a:t>V6</a:t>
            </a:r>
          </a:p>
        </p:txBody>
      </p:sp>
      <p:sp>
        <p:nvSpPr>
          <p:cNvPr id="25" name="CuadroTexto 24">
            <a:extLst>
              <a:ext uri="{FF2B5EF4-FFF2-40B4-BE49-F238E27FC236}">
                <a16:creationId xmlns:a16="http://schemas.microsoft.com/office/drawing/2014/main" id="{9D98EC49-B559-744C-86D6-73F8E006D1CD}"/>
              </a:ext>
            </a:extLst>
          </p:cNvPr>
          <p:cNvSpPr txBox="1"/>
          <p:nvPr/>
        </p:nvSpPr>
        <p:spPr>
          <a:xfrm>
            <a:off x="9121274" y="3513596"/>
            <a:ext cx="571172" cy="369332"/>
          </a:xfrm>
          <a:prstGeom prst="rect">
            <a:avLst/>
          </a:prstGeom>
          <a:noFill/>
        </p:spPr>
        <p:txBody>
          <a:bodyPr wrap="square" rtlCol="0">
            <a:spAutoFit/>
          </a:bodyPr>
          <a:lstStyle/>
          <a:p>
            <a:r>
              <a:rPr lang="es-ES" dirty="0"/>
              <a:t>V7</a:t>
            </a:r>
          </a:p>
        </p:txBody>
      </p:sp>
      <p:sp>
        <p:nvSpPr>
          <p:cNvPr id="26" name="CuadroTexto 25">
            <a:extLst>
              <a:ext uri="{FF2B5EF4-FFF2-40B4-BE49-F238E27FC236}">
                <a16:creationId xmlns:a16="http://schemas.microsoft.com/office/drawing/2014/main" id="{0FE64ADA-6B1D-9549-B025-F6922BFC3CCE}"/>
              </a:ext>
            </a:extLst>
          </p:cNvPr>
          <p:cNvSpPr txBox="1"/>
          <p:nvPr/>
        </p:nvSpPr>
        <p:spPr>
          <a:xfrm>
            <a:off x="10805967" y="3481330"/>
            <a:ext cx="737420" cy="369332"/>
          </a:xfrm>
          <a:prstGeom prst="rect">
            <a:avLst/>
          </a:prstGeom>
          <a:noFill/>
        </p:spPr>
        <p:txBody>
          <a:bodyPr wrap="square" rtlCol="0">
            <a:spAutoFit/>
          </a:bodyPr>
          <a:lstStyle/>
          <a:p>
            <a:r>
              <a:rPr lang="es-ES" dirty="0"/>
              <a:t>V9</a:t>
            </a:r>
          </a:p>
        </p:txBody>
      </p:sp>
      <p:sp>
        <p:nvSpPr>
          <p:cNvPr id="27" name="CuadroTexto 26">
            <a:extLst>
              <a:ext uri="{FF2B5EF4-FFF2-40B4-BE49-F238E27FC236}">
                <a16:creationId xmlns:a16="http://schemas.microsoft.com/office/drawing/2014/main" id="{51389117-95D3-0D4D-A087-2B706BCEF4BC}"/>
              </a:ext>
            </a:extLst>
          </p:cNvPr>
          <p:cNvSpPr txBox="1"/>
          <p:nvPr/>
        </p:nvSpPr>
        <p:spPr>
          <a:xfrm>
            <a:off x="9986614" y="3513596"/>
            <a:ext cx="783882" cy="369332"/>
          </a:xfrm>
          <a:prstGeom prst="rect">
            <a:avLst/>
          </a:prstGeom>
          <a:noFill/>
        </p:spPr>
        <p:txBody>
          <a:bodyPr wrap="square" rtlCol="0">
            <a:spAutoFit/>
          </a:bodyPr>
          <a:lstStyle/>
          <a:p>
            <a:r>
              <a:rPr lang="es-ES" dirty="0"/>
              <a:t>V8</a:t>
            </a:r>
          </a:p>
        </p:txBody>
      </p:sp>
      <p:sp>
        <p:nvSpPr>
          <p:cNvPr id="28" name="Rectángulo 27">
            <a:extLst>
              <a:ext uri="{FF2B5EF4-FFF2-40B4-BE49-F238E27FC236}">
                <a16:creationId xmlns:a16="http://schemas.microsoft.com/office/drawing/2014/main" id="{40EECA69-F6DB-F940-91FB-8B8AC0FA3EA5}"/>
              </a:ext>
            </a:extLst>
          </p:cNvPr>
          <p:cNvSpPr/>
          <p:nvPr/>
        </p:nvSpPr>
        <p:spPr>
          <a:xfrm>
            <a:off x="383541" y="5231547"/>
            <a:ext cx="3271194"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29" name="CuadroTexto 28">
            <a:extLst>
              <a:ext uri="{FF2B5EF4-FFF2-40B4-BE49-F238E27FC236}">
                <a16:creationId xmlns:a16="http://schemas.microsoft.com/office/drawing/2014/main" id="{3C4CD3AB-47E7-4C4A-89F6-36CF715BD698}"/>
              </a:ext>
            </a:extLst>
          </p:cNvPr>
          <p:cNvSpPr txBox="1"/>
          <p:nvPr/>
        </p:nvSpPr>
        <p:spPr>
          <a:xfrm>
            <a:off x="1507511" y="5403617"/>
            <a:ext cx="1442406" cy="369332"/>
          </a:xfrm>
          <a:prstGeom prst="rect">
            <a:avLst/>
          </a:prstGeom>
          <a:noFill/>
        </p:spPr>
        <p:txBody>
          <a:bodyPr wrap="square" rtlCol="0">
            <a:spAutoFit/>
          </a:bodyPr>
          <a:lstStyle/>
          <a:p>
            <a:r>
              <a:rPr lang="es-ES" dirty="0"/>
              <a:t>V1-V3</a:t>
            </a:r>
          </a:p>
        </p:txBody>
      </p:sp>
      <p:sp>
        <p:nvSpPr>
          <p:cNvPr id="30" name="CuadroTexto 29">
            <a:extLst>
              <a:ext uri="{FF2B5EF4-FFF2-40B4-BE49-F238E27FC236}">
                <a16:creationId xmlns:a16="http://schemas.microsoft.com/office/drawing/2014/main" id="{357899A7-8FE3-2D4B-A524-08B0FA798D01}"/>
              </a:ext>
            </a:extLst>
          </p:cNvPr>
          <p:cNvSpPr txBox="1"/>
          <p:nvPr/>
        </p:nvSpPr>
        <p:spPr>
          <a:xfrm>
            <a:off x="4804802" y="5163656"/>
            <a:ext cx="1769853" cy="369332"/>
          </a:xfrm>
          <a:prstGeom prst="rect">
            <a:avLst/>
          </a:prstGeom>
          <a:noFill/>
        </p:spPr>
        <p:txBody>
          <a:bodyPr wrap="square" rtlCol="0">
            <a:spAutoFit/>
          </a:bodyPr>
          <a:lstStyle/>
          <a:p>
            <a:r>
              <a:rPr lang="es-ES" dirty="0"/>
              <a:t>V3-V5</a:t>
            </a:r>
          </a:p>
        </p:txBody>
      </p:sp>
      <p:sp>
        <p:nvSpPr>
          <p:cNvPr id="31" name="Rectángulo 30">
            <a:extLst>
              <a:ext uri="{FF2B5EF4-FFF2-40B4-BE49-F238E27FC236}">
                <a16:creationId xmlns:a16="http://schemas.microsoft.com/office/drawing/2014/main" id="{CD3569B4-0B23-4644-AE0A-E3DCCDC3CE28}"/>
              </a:ext>
            </a:extLst>
          </p:cNvPr>
          <p:cNvSpPr/>
          <p:nvPr/>
        </p:nvSpPr>
        <p:spPr>
          <a:xfrm>
            <a:off x="3138966" y="5525832"/>
            <a:ext cx="3930300"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32" name="Rectángulo 31">
            <a:extLst>
              <a:ext uri="{FF2B5EF4-FFF2-40B4-BE49-F238E27FC236}">
                <a16:creationId xmlns:a16="http://schemas.microsoft.com/office/drawing/2014/main" id="{54656511-1CA8-CC4C-BFAB-77E25C6A2B8F}"/>
              </a:ext>
            </a:extLst>
          </p:cNvPr>
          <p:cNvSpPr/>
          <p:nvPr/>
        </p:nvSpPr>
        <p:spPr>
          <a:xfrm>
            <a:off x="10671211" y="5188690"/>
            <a:ext cx="1008638" cy="6571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33" name="CuadroTexto 32">
            <a:extLst>
              <a:ext uri="{FF2B5EF4-FFF2-40B4-BE49-F238E27FC236}">
                <a16:creationId xmlns:a16="http://schemas.microsoft.com/office/drawing/2014/main" id="{BC420285-4827-D142-B183-3FA8911134FF}"/>
              </a:ext>
            </a:extLst>
          </p:cNvPr>
          <p:cNvSpPr txBox="1"/>
          <p:nvPr/>
        </p:nvSpPr>
        <p:spPr>
          <a:xfrm>
            <a:off x="10757376" y="5374052"/>
            <a:ext cx="1008638" cy="369332"/>
          </a:xfrm>
          <a:prstGeom prst="rect">
            <a:avLst/>
          </a:prstGeom>
          <a:noFill/>
        </p:spPr>
        <p:txBody>
          <a:bodyPr wrap="square" rtlCol="0">
            <a:spAutoFit/>
          </a:bodyPr>
          <a:lstStyle/>
          <a:p>
            <a:r>
              <a:rPr lang="es-ES" dirty="0"/>
              <a:t>100 </a:t>
            </a:r>
            <a:r>
              <a:rPr lang="es-ES" dirty="0" err="1"/>
              <a:t>pb</a:t>
            </a:r>
            <a:endParaRPr lang="es-ES" dirty="0"/>
          </a:p>
        </p:txBody>
      </p:sp>
      <p:sp>
        <p:nvSpPr>
          <p:cNvPr id="34" name="Rectángulo 33">
            <a:extLst>
              <a:ext uri="{FF2B5EF4-FFF2-40B4-BE49-F238E27FC236}">
                <a16:creationId xmlns:a16="http://schemas.microsoft.com/office/drawing/2014/main" id="{F8D9D090-B2D0-E84D-823A-A0666B6CB89F}"/>
              </a:ext>
            </a:extLst>
          </p:cNvPr>
          <p:cNvSpPr/>
          <p:nvPr/>
        </p:nvSpPr>
        <p:spPr>
          <a:xfrm>
            <a:off x="4244952" y="6044427"/>
            <a:ext cx="2889555"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ES"/>
          </a:p>
        </p:txBody>
      </p:sp>
      <p:sp>
        <p:nvSpPr>
          <p:cNvPr id="35" name="CuadroTexto 34">
            <a:extLst>
              <a:ext uri="{FF2B5EF4-FFF2-40B4-BE49-F238E27FC236}">
                <a16:creationId xmlns:a16="http://schemas.microsoft.com/office/drawing/2014/main" id="{716848B9-7CE9-094A-BE26-5072C1ECFF3F}"/>
              </a:ext>
            </a:extLst>
          </p:cNvPr>
          <p:cNvSpPr txBox="1"/>
          <p:nvPr/>
        </p:nvSpPr>
        <p:spPr>
          <a:xfrm>
            <a:off x="5461266" y="5705622"/>
            <a:ext cx="1002614" cy="369332"/>
          </a:xfrm>
          <a:prstGeom prst="rect">
            <a:avLst/>
          </a:prstGeom>
          <a:noFill/>
        </p:spPr>
        <p:txBody>
          <a:bodyPr wrap="square" rtlCol="0">
            <a:spAutoFit/>
          </a:bodyPr>
          <a:lstStyle/>
          <a:p>
            <a:r>
              <a:rPr lang="es-ES" dirty="0"/>
              <a:t>V4-V5</a:t>
            </a:r>
          </a:p>
        </p:txBody>
      </p:sp>
      <p:sp>
        <p:nvSpPr>
          <p:cNvPr id="2" name="Rectángulo 1">
            <a:extLst>
              <a:ext uri="{FF2B5EF4-FFF2-40B4-BE49-F238E27FC236}">
                <a16:creationId xmlns:a16="http://schemas.microsoft.com/office/drawing/2014/main" id="{74AC9291-7552-CA49-AA3A-FB5C68697218}"/>
              </a:ext>
            </a:extLst>
          </p:cNvPr>
          <p:cNvSpPr/>
          <p:nvPr/>
        </p:nvSpPr>
        <p:spPr>
          <a:xfrm>
            <a:off x="1175262" y="790050"/>
            <a:ext cx="10217623" cy="2613601"/>
          </a:xfrm>
          <a:prstGeom prst="rect">
            <a:avLst/>
          </a:prstGeom>
        </p:spPr>
        <p:txBody>
          <a:bodyPr wrap="square">
            <a:spAutoFit/>
          </a:bodyPr>
          <a:lstStyle/>
          <a:p>
            <a:pPr algn="just">
              <a:lnSpc>
                <a:spcPct val="115000"/>
              </a:lnSpc>
            </a:pPr>
            <a:r>
              <a:rPr lang="es-ES" dirty="0">
                <a:latin typeface="Arial" panose="020B0604020202020204" pitchFamily="34" charset="0"/>
                <a:ea typeface="Times New Roman" panose="02020603050405020304" pitchFamily="18" charset="0"/>
                <a:cs typeface="Times New Roman" panose="02020603050405020304" pitchFamily="18" charset="0"/>
              </a:rPr>
              <a:t>Primer paso: Amplificar mediante PCR la región V3-V4 del gen </a:t>
            </a:r>
            <a:r>
              <a:rPr lang="es-ES" dirty="0" err="1">
                <a:latin typeface="Arial" panose="020B0604020202020204" pitchFamily="34" charset="0"/>
                <a:ea typeface="Times New Roman" panose="02020603050405020304" pitchFamily="18" charset="0"/>
                <a:cs typeface="Times New Roman" panose="02020603050405020304" pitchFamily="18" charset="0"/>
              </a:rPr>
              <a:t>ARNr</a:t>
            </a:r>
            <a:r>
              <a:rPr lang="es-ES" dirty="0">
                <a:latin typeface="Arial" panose="020B0604020202020204" pitchFamily="34" charset="0"/>
                <a:ea typeface="Times New Roman" panose="02020603050405020304" pitchFamily="18" charset="0"/>
                <a:cs typeface="Times New Roman" panose="02020603050405020304" pitchFamily="18" charset="0"/>
              </a:rPr>
              <a:t> 16S. </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Cebadores que hibridan con esta región </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V3-V4</a:t>
            </a:r>
            <a:r>
              <a:rPr lang="es-ES"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 </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Cebadores ya diseñados: </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F27-R534, F9-R534 (comprenden la región </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V1 y V3</a:t>
            </a:r>
            <a:r>
              <a:rPr lang="es-ES"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F357-R926 ( comprenden la </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V3 y V5</a:t>
            </a:r>
            <a:r>
              <a:rPr lang="es-ES"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F515-R926 (comprenden la </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V4 y V5</a:t>
            </a:r>
            <a:r>
              <a:rPr lang="es-ES" dirty="0">
                <a:latin typeface="Arial" panose="020B0604020202020204" pitchFamily="34" charset="0"/>
                <a:ea typeface="Times New Roman" panose="02020603050405020304" pitchFamily="18" charset="0"/>
                <a:cs typeface="Times New Roman" panose="02020603050405020304" pitchFamily="18" charset="0"/>
              </a:rPr>
              <a:t>)</a:t>
            </a:r>
          </a:p>
          <a:p>
            <a:pPr marL="285750" indent="-285750" algn="just">
              <a:lnSpc>
                <a:spcPct val="115000"/>
              </a:lnSpc>
              <a:buFontTx/>
              <a:buChar char="-"/>
            </a:pPr>
            <a:r>
              <a:rPr lang="es-ES" dirty="0">
                <a:latin typeface="Arial" panose="020B0604020202020204" pitchFamily="34" charset="0"/>
                <a:ea typeface="Times New Roman" panose="02020603050405020304" pitchFamily="18" charset="0"/>
                <a:cs typeface="Times New Roman" panose="02020603050405020304" pitchFamily="18" charset="0"/>
              </a:rPr>
              <a:t>Si se va a utilizar un equipo de </a:t>
            </a:r>
            <a:r>
              <a:rPr lang="es-ES" b="1" dirty="0" err="1">
                <a:solidFill>
                  <a:srgbClr val="E64F13"/>
                </a:solidFill>
                <a:latin typeface="Arial" panose="020B0604020202020204" pitchFamily="34" charset="0"/>
                <a:ea typeface="Times New Roman" panose="02020603050405020304" pitchFamily="18" charset="0"/>
                <a:cs typeface="Times New Roman" panose="02020603050405020304" pitchFamily="18" charset="0"/>
              </a:rPr>
              <a:t>Illumina</a:t>
            </a:r>
            <a:r>
              <a:rPr lang="es-ES" dirty="0">
                <a:latin typeface="Arial" panose="020B0604020202020204" pitchFamily="34" charset="0"/>
                <a:ea typeface="Times New Roman" panose="02020603050405020304" pitchFamily="18" charset="0"/>
                <a:cs typeface="Times New Roman" panose="02020603050405020304" pitchFamily="18" charset="0"/>
              </a:rPr>
              <a:t> para la secuenciación estos cebadores presentan </a:t>
            </a:r>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adaptadores</a:t>
            </a:r>
            <a:r>
              <a:rPr lang="es-ES" dirty="0">
                <a:latin typeface="Arial" panose="020B0604020202020204" pitchFamily="34" charset="0"/>
                <a:ea typeface="Times New Roman" panose="02020603050405020304" pitchFamily="18" charset="0"/>
                <a:cs typeface="Times New Roman" panose="02020603050405020304" pitchFamily="18" charset="0"/>
              </a:rPr>
              <a:t> para que la PCR se pueda realizar con la tecnología propia.</a:t>
            </a:r>
          </a:p>
        </p:txBody>
      </p:sp>
    </p:spTree>
    <p:extLst>
      <p:ext uri="{BB962C8B-B14F-4D97-AF65-F5344CB8AC3E}">
        <p14:creationId xmlns:p14="http://schemas.microsoft.com/office/powerpoint/2010/main" val="2393780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Diagrama&#10;&#10;Descripción generada automáticamente">
            <a:extLst>
              <a:ext uri="{FF2B5EF4-FFF2-40B4-BE49-F238E27FC236}">
                <a16:creationId xmlns:a16="http://schemas.microsoft.com/office/drawing/2014/main" id="{3B414A31-9F78-5247-90A8-00BF33B4CFC1}"/>
              </a:ext>
            </a:extLst>
          </p:cNvPr>
          <p:cNvPicPr>
            <a:picLocks noChangeAspect="1"/>
          </p:cNvPicPr>
          <p:nvPr/>
        </p:nvPicPr>
        <p:blipFill>
          <a:blip r:embed="rId2"/>
          <a:stretch>
            <a:fillRect/>
          </a:stretch>
        </p:blipFill>
        <p:spPr>
          <a:xfrm>
            <a:off x="6624220" y="910342"/>
            <a:ext cx="4990190" cy="5287347"/>
          </a:xfrm>
          <a:prstGeom prst="rect">
            <a:avLst/>
          </a:prstGeom>
        </p:spPr>
      </p:pic>
      <p:sp>
        <p:nvSpPr>
          <p:cNvPr id="7" name="Rectángulo 6">
            <a:extLst>
              <a:ext uri="{FF2B5EF4-FFF2-40B4-BE49-F238E27FC236}">
                <a16:creationId xmlns:a16="http://schemas.microsoft.com/office/drawing/2014/main" id="{9835DC63-084F-C748-A3E4-B85431954DC3}"/>
              </a:ext>
            </a:extLst>
          </p:cNvPr>
          <p:cNvSpPr/>
          <p:nvPr/>
        </p:nvSpPr>
        <p:spPr>
          <a:xfrm>
            <a:off x="577590" y="1148058"/>
            <a:ext cx="6096000" cy="2613601"/>
          </a:xfrm>
          <a:prstGeom prst="rect">
            <a:avLst/>
          </a:prstGeom>
        </p:spPr>
        <p:txBody>
          <a:bodyPr>
            <a:spAutoFit/>
          </a:bodyPr>
          <a:lstStyle/>
          <a:p>
            <a:pPr algn="just">
              <a:lnSpc>
                <a:spcPct val="115000"/>
              </a:lnSpc>
            </a:pPr>
            <a:r>
              <a:rPr lang="es-ES" b="1" dirty="0">
                <a:solidFill>
                  <a:srgbClr val="E64F13"/>
                </a:solidFill>
                <a:latin typeface="Arial" panose="020B0604020202020204" pitchFamily="34" charset="0"/>
                <a:ea typeface="Calibri" panose="020F0502020204030204" pitchFamily="34" charset="0"/>
                <a:cs typeface="Times New Roman" panose="02020603050405020304" pitchFamily="18" charset="0"/>
              </a:rPr>
              <a:t>Ejemplo de un estudio metataxonómico </a:t>
            </a:r>
            <a:r>
              <a:rPr lang="es-ES" dirty="0">
                <a:latin typeface="Arial" panose="020B0604020202020204" pitchFamily="34" charset="0"/>
                <a:ea typeface="Calibri" panose="020F0502020204030204" pitchFamily="34" charset="0"/>
                <a:cs typeface="Times New Roman" panose="02020603050405020304" pitchFamily="18" charset="0"/>
              </a:rPr>
              <a:t>en el que se extrae material genético de la piel (Jo et al., 2016). </a:t>
            </a:r>
          </a:p>
          <a:p>
            <a:pPr algn="just">
              <a:lnSpc>
                <a:spcPct val="115000"/>
              </a:lnSpc>
            </a:pPr>
            <a:endParaRPr lang="es-ES" dirty="0">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pPr>
            <a:endParaRPr lang="es-ES" dirty="0">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pPr>
            <a:r>
              <a:rPr lang="es-ES" dirty="0">
                <a:latin typeface="Arial" panose="020B0604020202020204" pitchFamily="34" charset="0"/>
                <a:ea typeface="Calibri" panose="020F0502020204030204" pitchFamily="34" charset="0"/>
                <a:cs typeface="Times New Roman" panose="02020603050405020304" pitchFamily="18" charset="0"/>
              </a:rPr>
              <a:t>En la Figura 1 del artículo se observa cómo se aísla la muestra, se amplifica el gen </a:t>
            </a:r>
            <a:r>
              <a:rPr lang="es-ES" dirty="0" err="1">
                <a:latin typeface="Arial" panose="020B0604020202020204" pitchFamily="34" charset="0"/>
                <a:ea typeface="Calibri" panose="020F0502020204030204" pitchFamily="34" charset="0"/>
                <a:cs typeface="Times New Roman" panose="02020603050405020304" pitchFamily="18" charset="0"/>
              </a:rPr>
              <a:t>ARNr</a:t>
            </a:r>
            <a:r>
              <a:rPr lang="es-ES" dirty="0">
                <a:latin typeface="Arial" panose="020B0604020202020204" pitchFamily="34" charset="0"/>
                <a:ea typeface="Calibri" panose="020F0502020204030204" pitchFamily="34" charset="0"/>
                <a:cs typeface="Times New Roman" panose="02020603050405020304" pitchFamily="18" charset="0"/>
              </a:rPr>
              <a:t> 16S y a partir de la secuenciación de una región del mismo se clasifican las lecturas obtenidas en base a su taxonomía.</a:t>
            </a: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8" name="Rectángulo 7">
            <a:extLst>
              <a:ext uri="{FF2B5EF4-FFF2-40B4-BE49-F238E27FC236}">
                <a16:creationId xmlns:a16="http://schemas.microsoft.com/office/drawing/2014/main" id="{57CF34D2-479F-574A-B351-9EFD9F794CE9}"/>
              </a:ext>
            </a:extLst>
          </p:cNvPr>
          <p:cNvSpPr/>
          <p:nvPr/>
        </p:nvSpPr>
        <p:spPr>
          <a:xfrm>
            <a:off x="7820289" y="6030021"/>
            <a:ext cx="1697901" cy="369332"/>
          </a:xfrm>
          <a:prstGeom prst="rect">
            <a:avLst/>
          </a:prstGeom>
        </p:spPr>
        <p:txBody>
          <a:bodyPr wrap="none">
            <a:spAutoFit/>
          </a:bodyPr>
          <a:lstStyle/>
          <a:p>
            <a:r>
              <a:rPr lang="es-ES" dirty="0">
                <a:latin typeface="Arial" panose="020B0604020202020204" pitchFamily="34" charset="0"/>
                <a:ea typeface="Calibri" panose="020F0502020204030204" pitchFamily="34" charset="0"/>
                <a:cs typeface="Times New Roman" panose="02020603050405020304" pitchFamily="18" charset="0"/>
              </a:rPr>
              <a:t>Jo et al., 2016 </a:t>
            </a:r>
            <a:endParaRPr lang="es-ES" dirty="0"/>
          </a:p>
        </p:txBody>
      </p:sp>
      <p:sp>
        <p:nvSpPr>
          <p:cNvPr id="10" name="Marcador de texto 2">
            <a:extLst>
              <a:ext uri="{FF2B5EF4-FFF2-40B4-BE49-F238E27FC236}">
                <a16:creationId xmlns:a16="http://schemas.microsoft.com/office/drawing/2014/main" id="{28A2E3AE-6531-F444-A349-C5C5AD77E35E}"/>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b="1" dirty="0">
                <a:solidFill>
                  <a:schemeClr val="accent2">
                    <a:lumMod val="75000"/>
                  </a:schemeClr>
                </a:solidFill>
              </a:rPr>
              <a:t>Introducción</a:t>
            </a:r>
          </a:p>
          <a:p>
            <a:endParaRPr lang="es-ES" sz="2000" dirty="0"/>
          </a:p>
        </p:txBody>
      </p:sp>
      <p:sp>
        <p:nvSpPr>
          <p:cNvPr id="11" name="Rectángulo 10">
            <a:extLst>
              <a:ext uri="{FF2B5EF4-FFF2-40B4-BE49-F238E27FC236}">
                <a16:creationId xmlns:a16="http://schemas.microsoft.com/office/drawing/2014/main" id="{D10B64C1-2251-0F4B-B4E3-1DACBDFC66D4}"/>
              </a:ext>
            </a:extLst>
          </p:cNvPr>
          <p:cNvSpPr/>
          <p:nvPr/>
        </p:nvSpPr>
        <p:spPr>
          <a:xfrm>
            <a:off x="767982" y="4010177"/>
            <a:ext cx="6096000" cy="646331"/>
          </a:xfrm>
          <a:prstGeom prst="rect">
            <a:avLst/>
          </a:prstGeom>
        </p:spPr>
        <p:txBody>
          <a:bodyPr>
            <a:spAutoFit/>
          </a:bodyPr>
          <a:lstStyle/>
          <a:p>
            <a:r>
              <a:rPr lang="es-ES" dirty="0"/>
              <a:t>https://</a:t>
            </a:r>
            <a:r>
              <a:rPr lang="es-ES" dirty="0" err="1"/>
              <a:t>www.ncbi.nlm.nih.gov</a:t>
            </a:r>
            <a:r>
              <a:rPr lang="es-ES" dirty="0"/>
              <a:t>/</a:t>
            </a:r>
            <a:r>
              <a:rPr lang="es-ES" dirty="0" err="1"/>
              <a:t>pmc</a:t>
            </a:r>
            <a:r>
              <a:rPr lang="es-ES" dirty="0"/>
              <a:t>/</a:t>
            </a:r>
            <a:r>
              <a:rPr lang="es-ES" dirty="0" err="1"/>
              <a:t>articles</a:t>
            </a:r>
            <a:r>
              <a:rPr lang="es-ES" dirty="0"/>
              <a:t>/PMC5482524/</a:t>
            </a:r>
            <a:r>
              <a:rPr lang="es-ES" dirty="0" err="1"/>
              <a:t>pdf</a:t>
            </a:r>
            <a:r>
              <a:rPr lang="es-ES" dirty="0"/>
              <a:t>/nihms865452.pdf</a:t>
            </a:r>
          </a:p>
        </p:txBody>
      </p:sp>
      <p:sp>
        <p:nvSpPr>
          <p:cNvPr id="12" name="Elipse 11">
            <a:extLst>
              <a:ext uri="{FF2B5EF4-FFF2-40B4-BE49-F238E27FC236}">
                <a16:creationId xmlns:a16="http://schemas.microsoft.com/office/drawing/2014/main" id="{B5EA402E-C374-124C-99C5-029390D028E8}"/>
              </a:ext>
            </a:extLst>
          </p:cNvPr>
          <p:cNvSpPr/>
          <p:nvPr/>
        </p:nvSpPr>
        <p:spPr>
          <a:xfrm>
            <a:off x="7143583" y="2223878"/>
            <a:ext cx="4470827" cy="1786299"/>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75CEB4BB-7FE5-C147-9C82-6B68272F5E70}"/>
              </a:ext>
            </a:extLst>
          </p:cNvPr>
          <p:cNvSpPr/>
          <p:nvPr/>
        </p:nvSpPr>
        <p:spPr>
          <a:xfrm>
            <a:off x="2607477" y="5158598"/>
            <a:ext cx="4365234" cy="369332"/>
          </a:xfrm>
          <a:prstGeom prst="rect">
            <a:avLst/>
          </a:prstGeom>
        </p:spPr>
        <p:txBody>
          <a:bodyPr wrap="none">
            <a:spAutoFit/>
          </a:bodyPr>
          <a:lstStyle/>
          <a:p>
            <a:r>
              <a:rPr lang="es-ES" b="1" dirty="0">
                <a:solidFill>
                  <a:srgbClr val="E64F13"/>
                </a:solidFill>
              </a:rPr>
              <a:t>PASO 1: Amplificar regiones variables</a:t>
            </a:r>
          </a:p>
        </p:txBody>
      </p:sp>
    </p:spTree>
    <p:extLst>
      <p:ext uri="{BB962C8B-B14F-4D97-AF65-F5344CB8AC3E}">
        <p14:creationId xmlns:p14="http://schemas.microsoft.com/office/powerpoint/2010/main" val="3262517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2F597A-C9DD-5543-920A-C2B990DD4D8A}"/>
              </a:ext>
            </a:extLst>
          </p:cNvPr>
          <p:cNvSpPr>
            <a:spLocks noGrp="1"/>
          </p:cNvSpPr>
          <p:nvPr>
            <p:ph type="body" sz="quarter" idx="11"/>
          </p:nvPr>
        </p:nvSpPr>
        <p:spPr>
          <a:xfrm>
            <a:off x="312869" y="855133"/>
            <a:ext cx="11415107" cy="922865"/>
          </a:xfrm>
        </p:spPr>
        <p:txBody>
          <a:bodyPr>
            <a:normAutofit fontScale="40000" lnSpcReduction="20000"/>
          </a:bodyPr>
          <a:lstStyle/>
          <a:p>
            <a:pPr marL="1143000" indent="-1143000">
              <a:buAutoNum type="arabicPeriod"/>
            </a:pPr>
            <a:r>
              <a:rPr lang="es-ES" sz="3600" b="1" dirty="0"/>
              <a:t>Introducción al análisis de datos </a:t>
            </a:r>
            <a:r>
              <a:rPr lang="es-ES" sz="3600" b="1" dirty="0" err="1"/>
              <a:t>ómicos</a:t>
            </a:r>
            <a:r>
              <a:rPr lang="es-ES" sz="3600" b="1" dirty="0"/>
              <a:t> de poblaciones. Diseños experimentales </a:t>
            </a:r>
            <a:endParaRPr lang="es-ES_tradnl" sz="3600" b="1" dirty="0"/>
          </a:p>
          <a:p>
            <a:pPr marL="1143000" indent="-1143000">
              <a:buAutoNum type="arabicPeriod"/>
            </a:pPr>
            <a:r>
              <a:rPr lang="es-ES_tradnl" sz="3600" b="1" dirty="0"/>
              <a:t>Metagenómica </a:t>
            </a:r>
            <a:r>
              <a:rPr lang="es-ES_tradnl" sz="3600" b="1" i="1" dirty="0"/>
              <a:t>(</a:t>
            </a:r>
            <a:r>
              <a:rPr lang="es-ES_tradnl" sz="3600" b="1" i="1" dirty="0" err="1"/>
              <a:t>whole</a:t>
            </a:r>
            <a:r>
              <a:rPr lang="es-ES_tradnl" sz="3600" b="1" i="1" dirty="0"/>
              <a:t> </a:t>
            </a:r>
            <a:r>
              <a:rPr lang="es-ES_tradnl" sz="3600" b="1" i="1" dirty="0" err="1"/>
              <a:t>genome</a:t>
            </a:r>
            <a:r>
              <a:rPr lang="es-ES_tradnl" sz="3600" b="1" i="1" dirty="0"/>
              <a:t> </a:t>
            </a:r>
            <a:r>
              <a:rPr lang="es-ES_tradnl" sz="3600" b="1" i="1" dirty="0" err="1"/>
              <a:t>sequencing</a:t>
            </a:r>
            <a:r>
              <a:rPr lang="es-ES_tradnl" sz="3600" b="1" dirty="0"/>
              <a:t>)</a:t>
            </a:r>
          </a:p>
          <a:p>
            <a:pPr marL="1143000" indent="-1143000">
              <a:buAutoNum type="arabicPeriod"/>
            </a:pPr>
            <a:r>
              <a:rPr lang="es-ES_tradnl" sz="3600" b="1" dirty="0"/>
              <a:t>Metataxonómica</a:t>
            </a:r>
            <a:r>
              <a:rPr lang="es-ES" sz="3600" dirty="0"/>
              <a:t>  </a:t>
            </a:r>
          </a:p>
          <a:p>
            <a:pPr marL="1143000" indent="-1143000">
              <a:buAutoNum type="arabicPeriod"/>
            </a:pPr>
            <a:r>
              <a:rPr lang="es-ES" sz="3600" b="1" dirty="0"/>
              <a:t>Análisis e interpretación biológica de resultados, principales herramientas de análisis </a:t>
            </a:r>
            <a:r>
              <a:rPr lang="es-ES" sz="3600" b="1" dirty="0" err="1"/>
              <a:t>bioestadístico</a:t>
            </a:r>
            <a:r>
              <a:rPr lang="es-ES" sz="3600" b="1" dirty="0"/>
              <a:t> </a:t>
            </a:r>
          </a:p>
          <a:p>
            <a:pPr marL="1143000" indent="-1143000">
              <a:buAutoNum type="arabicPeriod"/>
            </a:pPr>
            <a:r>
              <a:rPr lang="es-ES" sz="3600" b="1" dirty="0"/>
              <a:t>Otras herramientas e interfaces web para llevar a cabo análisis en estudios </a:t>
            </a:r>
            <a:r>
              <a:rPr lang="es-ES" sz="3600" b="1" dirty="0" err="1"/>
              <a:t>ómicos</a:t>
            </a:r>
            <a:r>
              <a:rPr lang="es-ES" sz="3600" b="1" dirty="0"/>
              <a:t> de poblaciones </a:t>
            </a:r>
          </a:p>
          <a:p>
            <a:pPr marL="742950" indent="-742950">
              <a:buAutoNum type="arabicPeriod" startAt="4"/>
            </a:pPr>
            <a:endParaRPr lang="es-ES" sz="3600" b="1" dirty="0"/>
          </a:p>
          <a:p>
            <a:pPr marL="1143000" indent="-1143000">
              <a:buAutoNum type="arabicPeriod"/>
            </a:pPr>
            <a:endParaRPr lang="es-ES_tradnl" sz="3600" b="1" dirty="0"/>
          </a:p>
          <a:p>
            <a:pPr marL="1143000" indent="-1143000">
              <a:buAutoNum type="arabicPeriod"/>
            </a:pPr>
            <a:endParaRPr lang="es-ES" dirty="0"/>
          </a:p>
        </p:txBody>
      </p:sp>
      <p:sp>
        <p:nvSpPr>
          <p:cNvPr id="4" name="Marcador de texto 3">
            <a:extLst>
              <a:ext uri="{FF2B5EF4-FFF2-40B4-BE49-F238E27FC236}">
                <a16:creationId xmlns:a16="http://schemas.microsoft.com/office/drawing/2014/main" id="{97CCC9AE-EC67-914C-A901-89E9EF2896B8}"/>
              </a:ext>
            </a:extLst>
          </p:cNvPr>
          <p:cNvSpPr>
            <a:spLocks noGrp="1"/>
          </p:cNvSpPr>
          <p:nvPr>
            <p:ph type="body" sz="quarter" idx="12"/>
          </p:nvPr>
        </p:nvSpPr>
        <p:spPr/>
        <p:txBody>
          <a:bodyPr/>
          <a:lstStyle/>
          <a:p>
            <a:r>
              <a:rPr lang="es-ES" dirty="0"/>
              <a:t>Curso 2024-25</a:t>
            </a:r>
          </a:p>
        </p:txBody>
      </p:sp>
    </p:spTree>
    <p:extLst>
      <p:ext uri="{BB962C8B-B14F-4D97-AF65-F5344CB8AC3E}">
        <p14:creationId xmlns:p14="http://schemas.microsoft.com/office/powerpoint/2010/main" val="595205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sz="2000" b="1" dirty="0">
                <a:solidFill>
                  <a:schemeClr val="accent2">
                    <a:lumMod val="75000"/>
                  </a:schemeClr>
                </a:solidFill>
              </a:rPr>
              <a:t>Introducción</a:t>
            </a:r>
          </a:p>
          <a:p>
            <a:endParaRPr lang="es-ES" sz="2000" dirty="0"/>
          </a:p>
        </p:txBody>
      </p:sp>
      <p:sp>
        <p:nvSpPr>
          <p:cNvPr id="2" name="Rectángulo 1">
            <a:extLst>
              <a:ext uri="{FF2B5EF4-FFF2-40B4-BE49-F238E27FC236}">
                <a16:creationId xmlns:a16="http://schemas.microsoft.com/office/drawing/2014/main" id="{74AC9291-7552-CA49-AA3A-FB5C68697218}"/>
              </a:ext>
            </a:extLst>
          </p:cNvPr>
          <p:cNvSpPr/>
          <p:nvPr/>
        </p:nvSpPr>
        <p:spPr>
          <a:xfrm>
            <a:off x="798576" y="1072960"/>
            <a:ext cx="5587476" cy="3970318"/>
          </a:xfrm>
          <a:prstGeom prst="rect">
            <a:avLst/>
          </a:prstGeom>
        </p:spPr>
        <p:txBody>
          <a:bodyPr wrap="square">
            <a:spAutoFit/>
          </a:bodyPr>
          <a:lstStyle/>
          <a:p>
            <a:pPr marL="285750" indent="-285750">
              <a:buFontTx/>
              <a:buChar char="-"/>
            </a:pPr>
            <a:r>
              <a:rPr lang="es-ES" dirty="0"/>
              <a:t>Una vez </a:t>
            </a:r>
            <a:r>
              <a:rPr lang="es-ES" b="1" dirty="0">
                <a:solidFill>
                  <a:srgbClr val="E64F13"/>
                </a:solidFill>
              </a:rPr>
              <a:t>secuenciada</a:t>
            </a:r>
            <a:r>
              <a:rPr lang="es-ES" dirty="0"/>
              <a:t> la muestra y </a:t>
            </a:r>
            <a:r>
              <a:rPr lang="es-ES" b="1" dirty="0">
                <a:solidFill>
                  <a:srgbClr val="E64F13"/>
                </a:solidFill>
              </a:rPr>
              <a:t>obtenidas las lecturas</a:t>
            </a:r>
            <a:r>
              <a:rPr lang="es-ES" dirty="0"/>
              <a:t>, estas se filtran y los errores presentes en las mismas se corrigen</a:t>
            </a:r>
          </a:p>
          <a:p>
            <a:endParaRPr lang="es-ES" dirty="0"/>
          </a:p>
          <a:p>
            <a:pPr marL="285750" indent="-285750">
              <a:buFontTx/>
              <a:buChar char="-"/>
            </a:pPr>
            <a:r>
              <a:rPr lang="es-ES" dirty="0"/>
              <a:t>A continuación, las lecturas se </a:t>
            </a:r>
            <a:r>
              <a:rPr lang="es-ES" b="1" dirty="0">
                <a:solidFill>
                  <a:srgbClr val="E64F13"/>
                </a:solidFill>
              </a:rPr>
              <a:t>asignan a los taxones </a:t>
            </a:r>
            <a:r>
              <a:rPr lang="es-ES" dirty="0"/>
              <a:t>correspondientes haciendo uso de distintas herramientas</a:t>
            </a:r>
          </a:p>
          <a:p>
            <a:endParaRPr lang="es-ES" dirty="0"/>
          </a:p>
          <a:p>
            <a:pPr marL="285750" indent="-285750">
              <a:buFontTx/>
              <a:buChar char="-"/>
            </a:pPr>
            <a:r>
              <a:rPr lang="es-ES" dirty="0"/>
              <a:t>Para el análisis metataxonómico existen </a:t>
            </a:r>
            <a:r>
              <a:rPr lang="es-ES" b="1" dirty="0">
                <a:solidFill>
                  <a:srgbClr val="E64F13"/>
                </a:solidFill>
              </a:rPr>
              <a:t>muchos paquetes de análisis integrados </a:t>
            </a:r>
            <a:r>
              <a:rPr lang="es-ES" dirty="0"/>
              <a:t>que permiten seguir un </a:t>
            </a:r>
            <a:r>
              <a:rPr lang="es-ES" i="1" dirty="0"/>
              <a:t>pipeline </a:t>
            </a:r>
            <a:r>
              <a:rPr lang="es-ES" dirty="0"/>
              <a:t>de manera guiada o se pueden seleccionar distintas herramientas e ir utilizándolas de manera secuencial con nuestros datos. </a:t>
            </a:r>
          </a:p>
        </p:txBody>
      </p:sp>
      <p:pic>
        <p:nvPicPr>
          <p:cNvPr id="36" name="Imagen 35" descr="Diagrama&#10;&#10;Descripción generada automáticamente">
            <a:extLst>
              <a:ext uri="{FF2B5EF4-FFF2-40B4-BE49-F238E27FC236}">
                <a16:creationId xmlns:a16="http://schemas.microsoft.com/office/drawing/2014/main" id="{40ECB254-7139-2A41-97E1-D5FF518CAD34}"/>
              </a:ext>
            </a:extLst>
          </p:cNvPr>
          <p:cNvPicPr>
            <a:picLocks noChangeAspect="1"/>
          </p:cNvPicPr>
          <p:nvPr/>
        </p:nvPicPr>
        <p:blipFill>
          <a:blip r:embed="rId2"/>
          <a:stretch>
            <a:fillRect/>
          </a:stretch>
        </p:blipFill>
        <p:spPr>
          <a:xfrm>
            <a:off x="6624220" y="910342"/>
            <a:ext cx="4990190" cy="5287347"/>
          </a:xfrm>
          <a:prstGeom prst="rect">
            <a:avLst/>
          </a:prstGeom>
        </p:spPr>
      </p:pic>
      <p:sp>
        <p:nvSpPr>
          <p:cNvPr id="37" name="Rectángulo 36">
            <a:extLst>
              <a:ext uri="{FF2B5EF4-FFF2-40B4-BE49-F238E27FC236}">
                <a16:creationId xmlns:a16="http://schemas.microsoft.com/office/drawing/2014/main" id="{62A19C2D-4A23-D94E-B38C-F6EF5969A828}"/>
              </a:ext>
            </a:extLst>
          </p:cNvPr>
          <p:cNvSpPr/>
          <p:nvPr/>
        </p:nvSpPr>
        <p:spPr>
          <a:xfrm>
            <a:off x="3770808" y="5398150"/>
            <a:ext cx="4660250" cy="1200329"/>
          </a:xfrm>
          <a:prstGeom prst="rect">
            <a:avLst/>
          </a:prstGeom>
        </p:spPr>
        <p:txBody>
          <a:bodyPr wrap="none">
            <a:spAutoFit/>
          </a:bodyPr>
          <a:lstStyle/>
          <a:p>
            <a:r>
              <a:rPr lang="es-ES" b="1" dirty="0">
                <a:solidFill>
                  <a:srgbClr val="E64F13"/>
                </a:solidFill>
              </a:rPr>
              <a:t>PASO 2: Procesado de los datos, </a:t>
            </a:r>
          </a:p>
          <a:p>
            <a:r>
              <a:rPr lang="es-ES" b="1" dirty="0">
                <a:solidFill>
                  <a:srgbClr val="E64F13"/>
                </a:solidFill>
              </a:rPr>
              <a:t>control de calidad, corrección de errores</a:t>
            </a:r>
          </a:p>
          <a:p>
            <a:endParaRPr lang="es-ES" b="1" dirty="0">
              <a:solidFill>
                <a:srgbClr val="E64F13"/>
              </a:solidFill>
            </a:endParaRPr>
          </a:p>
          <a:p>
            <a:r>
              <a:rPr lang="es-ES" b="1" dirty="0">
                <a:solidFill>
                  <a:srgbClr val="E64F13"/>
                </a:solidFill>
              </a:rPr>
              <a:t>PASO 3: Asignación taxones</a:t>
            </a:r>
          </a:p>
        </p:txBody>
      </p:sp>
      <p:sp>
        <p:nvSpPr>
          <p:cNvPr id="38" name="Elipse 37">
            <a:extLst>
              <a:ext uri="{FF2B5EF4-FFF2-40B4-BE49-F238E27FC236}">
                <a16:creationId xmlns:a16="http://schemas.microsoft.com/office/drawing/2014/main" id="{A370222D-14D1-7E4D-862D-6C664871E991}"/>
              </a:ext>
            </a:extLst>
          </p:cNvPr>
          <p:cNvSpPr/>
          <p:nvPr/>
        </p:nvSpPr>
        <p:spPr>
          <a:xfrm>
            <a:off x="7069843" y="3595478"/>
            <a:ext cx="2162649" cy="1786299"/>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775052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corrección de errores de secuenciación</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463437" y="1257339"/>
            <a:ext cx="10343107" cy="3139321"/>
          </a:xfrm>
          <a:prstGeom prst="rect">
            <a:avLst/>
          </a:prstGeom>
        </p:spPr>
        <p:txBody>
          <a:bodyPr wrap="square">
            <a:spAutoFit/>
          </a:bodyPr>
          <a:lstStyle/>
          <a:p>
            <a:pPr marL="285750" indent="-285750">
              <a:buFontTx/>
              <a:buChar char="-"/>
            </a:pPr>
            <a:r>
              <a:rPr lang="es-ES_tradnl" dirty="0"/>
              <a:t>Si trabajamos con datos de secuenciación que han sido obtenidos </a:t>
            </a:r>
            <a:r>
              <a:rPr lang="es-ES_tradnl" b="1" dirty="0">
                <a:solidFill>
                  <a:srgbClr val="E64F13"/>
                </a:solidFill>
              </a:rPr>
              <a:t>tras el uso de </a:t>
            </a:r>
            <a:r>
              <a:rPr lang="es-ES_tradnl" b="1" dirty="0" err="1">
                <a:solidFill>
                  <a:srgbClr val="E64F13"/>
                </a:solidFill>
              </a:rPr>
              <a:t>amplicones</a:t>
            </a:r>
            <a:r>
              <a:rPr lang="es-ES_tradnl" dirty="0"/>
              <a:t>, usemos la herramienta que usemos tenemos que tener en cuenta que puede haber presentes </a:t>
            </a:r>
            <a:r>
              <a:rPr lang="es-ES_tradnl" b="1" i="1" dirty="0" err="1">
                <a:solidFill>
                  <a:srgbClr val="E64F13"/>
                </a:solidFill>
              </a:rPr>
              <a:t>singletons</a:t>
            </a:r>
            <a:r>
              <a:rPr lang="es-ES_tradnl" dirty="0"/>
              <a:t> y </a:t>
            </a:r>
            <a:r>
              <a:rPr lang="es-ES_tradnl" b="1" dirty="0">
                <a:solidFill>
                  <a:srgbClr val="E64F13"/>
                </a:solidFill>
              </a:rPr>
              <a:t>quimeras</a:t>
            </a:r>
            <a:r>
              <a:rPr lang="es-ES_tradnl" dirty="0"/>
              <a:t> que tenemos que ser capaces de detectar y de no tener en cuenta en los pasos posteriores, es decir, debemos ser capaces de filtrarlas. </a:t>
            </a:r>
          </a:p>
          <a:p>
            <a:pPr marL="285750" indent="-285750">
              <a:buFontTx/>
              <a:buChar char="-"/>
            </a:pPr>
            <a:endParaRPr lang="es-ES_tradnl" b="1" dirty="0">
              <a:solidFill>
                <a:srgbClr val="E64F13"/>
              </a:solidFill>
            </a:endParaRPr>
          </a:p>
          <a:p>
            <a:pPr marL="285750" indent="-285750">
              <a:buFontTx/>
              <a:buChar char="-"/>
            </a:pPr>
            <a:r>
              <a:rPr lang="es-ES_tradnl" b="1" dirty="0">
                <a:solidFill>
                  <a:srgbClr val="E64F13"/>
                </a:solidFill>
              </a:rPr>
              <a:t>SECUENCIAS QUIMÉRICAS: </a:t>
            </a:r>
            <a:r>
              <a:rPr lang="es-ES_tradnl" dirty="0"/>
              <a:t>Lecturas que aúnan fragmentos de genes de distintos organismos. Error en la secuenciación ha sido producido en el paso previo de amplificación, ya que la polimerasa que se utiliza en la reacción de PCR del gen </a:t>
            </a:r>
            <a:r>
              <a:rPr lang="es-ES" dirty="0" err="1"/>
              <a:t>ARNr</a:t>
            </a:r>
            <a:r>
              <a:rPr lang="es-ES" dirty="0"/>
              <a:t> 16S</a:t>
            </a:r>
            <a:r>
              <a:rPr lang="es-ES_tradnl" dirty="0"/>
              <a:t> ha juntado estos fragmentos y los ha amplificado. Es importante filtrar estas quimeras para que no sean interpretadas como un nuevo grupo taxonómico durante los pasos posteriores de anotación.</a:t>
            </a:r>
          </a:p>
          <a:p>
            <a:pPr marL="285750" indent="-285750">
              <a:buFontTx/>
              <a:buChar char="-"/>
            </a:pPr>
            <a:endParaRPr lang="es-ES" dirty="0"/>
          </a:p>
        </p:txBody>
      </p:sp>
    </p:spTree>
    <p:extLst>
      <p:ext uri="{BB962C8B-B14F-4D97-AF65-F5344CB8AC3E}">
        <p14:creationId xmlns:p14="http://schemas.microsoft.com/office/powerpoint/2010/main" val="75472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corrección de errores de secuenciación</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463437" y="1257339"/>
            <a:ext cx="10343107" cy="3693319"/>
          </a:xfrm>
          <a:prstGeom prst="rect">
            <a:avLst/>
          </a:prstGeom>
        </p:spPr>
        <p:txBody>
          <a:bodyPr wrap="square">
            <a:spAutoFit/>
          </a:bodyPr>
          <a:lstStyle/>
          <a:p>
            <a:pPr marL="285750" indent="-285750">
              <a:buFontTx/>
              <a:buChar char="-"/>
            </a:pPr>
            <a:r>
              <a:rPr lang="es-ES_tradnl" dirty="0"/>
              <a:t>Si trabajamos con datos de secuenciación que han sido obtenidos </a:t>
            </a:r>
            <a:r>
              <a:rPr lang="es-ES_tradnl" b="1" dirty="0">
                <a:solidFill>
                  <a:srgbClr val="E64F13"/>
                </a:solidFill>
              </a:rPr>
              <a:t>tras el uso de </a:t>
            </a:r>
            <a:r>
              <a:rPr lang="es-ES_tradnl" b="1" dirty="0" err="1">
                <a:solidFill>
                  <a:srgbClr val="E64F13"/>
                </a:solidFill>
              </a:rPr>
              <a:t>amplicones</a:t>
            </a:r>
            <a:r>
              <a:rPr lang="es-ES_tradnl" dirty="0"/>
              <a:t>, usemos la herramienta que usemos tenemos que tener en cuenta que puede haber presentes </a:t>
            </a:r>
            <a:r>
              <a:rPr lang="es-ES_tradnl" b="1" i="1" dirty="0" err="1">
                <a:solidFill>
                  <a:srgbClr val="E64F13"/>
                </a:solidFill>
              </a:rPr>
              <a:t>singletons</a:t>
            </a:r>
            <a:r>
              <a:rPr lang="es-ES_tradnl" dirty="0"/>
              <a:t> y </a:t>
            </a:r>
            <a:r>
              <a:rPr lang="es-ES_tradnl" b="1" dirty="0">
                <a:solidFill>
                  <a:srgbClr val="E64F13"/>
                </a:solidFill>
              </a:rPr>
              <a:t>quimeras</a:t>
            </a:r>
            <a:r>
              <a:rPr lang="es-ES_tradnl" dirty="0"/>
              <a:t> que tenemos que ser capaces de detectar y de no tener en cuenta en los pasos posteriores, es decir, debemos ser capaces de filtrarlas. </a:t>
            </a:r>
          </a:p>
          <a:p>
            <a:pPr marL="285750" indent="-285750">
              <a:buFontTx/>
              <a:buChar char="-"/>
            </a:pPr>
            <a:endParaRPr lang="es-ES_tradnl" b="1" dirty="0">
              <a:solidFill>
                <a:srgbClr val="E64F13"/>
              </a:solidFill>
            </a:endParaRPr>
          </a:p>
          <a:p>
            <a:pPr marL="285750" indent="-285750">
              <a:buFontTx/>
              <a:buChar char="-"/>
            </a:pPr>
            <a:r>
              <a:rPr lang="es-ES_tradnl" b="1" dirty="0">
                <a:solidFill>
                  <a:srgbClr val="E64F13"/>
                </a:solidFill>
              </a:rPr>
              <a:t>S</a:t>
            </a:r>
            <a:r>
              <a:rPr lang="es-ES" b="1" dirty="0">
                <a:solidFill>
                  <a:srgbClr val="E64F13"/>
                </a:solidFill>
              </a:rPr>
              <a:t>INGLETON.</a:t>
            </a:r>
            <a:r>
              <a:rPr lang="es-ES_tradnl" b="1" dirty="0">
                <a:solidFill>
                  <a:srgbClr val="E64F13"/>
                </a:solidFill>
              </a:rPr>
              <a:t> </a:t>
            </a:r>
            <a:r>
              <a:rPr lang="es-ES_tradnl" dirty="0"/>
              <a:t>Se refiere a una </a:t>
            </a:r>
            <a:r>
              <a:rPr lang="es-ES_tradnl" b="1" dirty="0"/>
              <a:t>unidad taxonómica operativa</a:t>
            </a:r>
            <a:r>
              <a:rPr lang="es-ES_tradnl" dirty="0"/>
              <a:t> (OTU) que solo ha sido asignada una vez en nuestro conjunto de datos. Es necesario filtrarlos ya que es muy probable que sea el resultado de un error en la amplificación y muchas veces si no filtramos las secuencias quiméricas obtendremos </a:t>
            </a:r>
            <a:r>
              <a:rPr lang="es-ES_tradnl" i="1" dirty="0" err="1"/>
              <a:t>singletons</a:t>
            </a:r>
            <a:r>
              <a:rPr lang="es-ES_tradnl" dirty="0"/>
              <a:t> después de nuestro análisis.</a:t>
            </a:r>
          </a:p>
          <a:p>
            <a:endParaRPr lang="es-ES_tradnl" dirty="0"/>
          </a:p>
          <a:p>
            <a:endParaRPr lang="es-ES" dirty="0"/>
          </a:p>
          <a:p>
            <a:r>
              <a:rPr lang="es-ES_tradnl" dirty="0"/>
              <a:t>Existen </a:t>
            </a:r>
            <a:r>
              <a:rPr lang="es-ES_tradnl" b="1" dirty="0">
                <a:solidFill>
                  <a:schemeClr val="bg2"/>
                </a:solidFill>
              </a:rPr>
              <a:t>distintos programas</a:t>
            </a:r>
            <a:r>
              <a:rPr lang="es-ES_tradnl" dirty="0"/>
              <a:t> para la corrección de errores de secuenciación, que son específicos de estudios metataxonómicos que hacen eso de </a:t>
            </a:r>
            <a:r>
              <a:rPr lang="es-ES_tradnl" dirty="0" err="1"/>
              <a:t>amplicones</a:t>
            </a:r>
            <a:r>
              <a:rPr lang="es-ES_tradnl" b="1" dirty="0">
                <a:solidFill>
                  <a:schemeClr val="bg2"/>
                </a:solidFill>
              </a:rPr>
              <a:t>: DADA2 </a:t>
            </a:r>
            <a:r>
              <a:rPr lang="es-ES_tradnl" dirty="0"/>
              <a:t>y </a:t>
            </a:r>
            <a:r>
              <a:rPr lang="es-ES_tradnl" b="1" dirty="0" err="1">
                <a:solidFill>
                  <a:schemeClr val="bg2"/>
                </a:solidFill>
              </a:rPr>
              <a:t>Deblur</a:t>
            </a:r>
            <a:r>
              <a:rPr lang="es-ES_tradnl" b="1" dirty="0">
                <a:solidFill>
                  <a:schemeClr val="bg2"/>
                </a:solidFill>
              </a:rPr>
              <a:t>.</a:t>
            </a:r>
            <a:endParaRPr lang="es-ES" b="1" dirty="0">
              <a:solidFill>
                <a:schemeClr val="bg2"/>
              </a:solidFill>
            </a:endParaRPr>
          </a:p>
        </p:txBody>
      </p:sp>
    </p:spTree>
    <p:extLst>
      <p:ext uri="{BB962C8B-B14F-4D97-AF65-F5344CB8AC3E}">
        <p14:creationId xmlns:p14="http://schemas.microsoft.com/office/powerpoint/2010/main" val="182857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DADA2</a:t>
            </a:r>
            <a:endParaRPr lang="es-ES" sz="2000" dirty="0">
              <a:solidFill>
                <a:schemeClr val="accent2">
                  <a:lumMod val="75000"/>
                </a:schemeClr>
              </a:solidFill>
            </a:endParaRPr>
          </a:p>
        </p:txBody>
      </p:sp>
      <p:sp>
        <p:nvSpPr>
          <p:cNvPr id="3" name="Rectangle 2">
            <a:extLst>
              <a:ext uri="{FF2B5EF4-FFF2-40B4-BE49-F238E27FC236}">
                <a16:creationId xmlns:a16="http://schemas.microsoft.com/office/drawing/2014/main" id="{282EE3A7-2FAD-6943-A2C4-A68C5F058E05}"/>
              </a:ext>
            </a:extLst>
          </p:cNvPr>
          <p:cNvSpPr>
            <a:spLocks noChangeArrowheads="1"/>
          </p:cNvSpPr>
          <p:nvPr/>
        </p:nvSpPr>
        <p:spPr bwMode="auto">
          <a:xfrm>
            <a:off x="632877" y="1051823"/>
            <a:ext cx="9967657"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Paquete de código abierto que está </a:t>
            </a: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implementado en R</a:t>
            </a:r>
            <a:endParaRPr lang="es-ES_tradnl" altLang="es-ES" dirty="0">
              <a:latin typeface="Arial" panose="020B0604020202020204" pitchFamily="34" charset="0"/>
              <a:ea typeface="Times New Roman" panose="02020603050405020304" pitchFamily="18" charset="0"/>
              <a:cs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OBJETIVO: </a:t>
            </a:r>
            <a:r>
              <a:rPr lang="es-ES_tradnl" altLang="es-ES" dirty="0">
                <a:latin typeface="Arial" panose="020B0604020202020204" pitchFamily="34" charset="0"/>
                <a:ea typeface="Times New Roman" panose="02020603050405020304" pitchFamily="18" charset="0"/>
                <a:cs typeface="Arial" panose="020B0604020202020204" pitchFamily="34" charset="0"/>
              </a:rPr>
              <a:t>M</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odelado y la corrección de errores en </a:t>
            </a:r>
            <a:r>
              <a:rPr kumimoji="0" lang="es-ES_tradnl" altLang="es-ES" b="1"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amplicones</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secuenciados mediante la tecnología </a:t>
            </a:r>
            <a:r>
              <a:rPr kumimoji="0" lang="es-ES_tradnl"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Illumina</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_tradnl"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Callahan</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et al., 2016)</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Es capaz de </a:t>
            </a: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resolver diferencias de tan solo un nucleótido</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y puede ser fácilmente instalado haciendo uso del siguiente código desde R</a:t>
            </a:r>
          </a:p>
          <a:p>
            <a:pPr marL="285750" marR="0" lvl="0" indent="-285750" algn="l" defTabSz="914400" rtl="0" eaLnBrk="0" fontAlgn="base" latinLnBrk="0" hangingPunct="0">
              <a:lnSpc>
                <a:spcPct val="100000"/>
              </a:lnSpc>
              <a:spcBef>
                <a:spcPct val="0"/>
              </a:spcBef>
              <a:spcAft>
                <a:spcPct val="0"/>
              </a:spcAft>
              <a:buClrTx/>
              <a:buSzTx/>
              <a:buFontTx/>
              <a:buChar char="-"/>
              <a:tabLst/>
            </a:pPr>
            <a:endParaRPr kumimoji="0" lang="es-ES_tradnl"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if (!</a:t>
            </a:r>
            <a:r>
              <a:rPr kumimoji="0" lang="en-US" altLang="es-ES" b="0" i="0" u="none" strike="noStrike" cap="none" normalizeH="0" baseline="0" dirty="0" err="1">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requireNamespace</a:t>
            </a: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kumimoji="0" lang="en-US" altLang="es-ES" b="0" i="0" u="none" strike="noStrike" cap="none" normalizeH="0" baseline="0" dirty="0" err="1">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BiocManager</a:t>
            </a: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 quietly = TRUE))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    </a:t>
            </a:r>
            <a:r>
              <a:rPr kumimoji="0" lang="en-US" altLang="es-ES" b="0" i="0" u="none" strike="noStrike" cap="none" normalizeH="0" baseline="0" dirty="0" err="1">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install.packages</a:t>
            </a: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a:t>
            </a:r>
            <a:r>
              <a:rPr kumimoji="0" lang="en-US" altLang="es-ES" b="0" i="0" u="none" strike="noStrike" cap="none" normalizeH="0" baseline="0" dirty="0" err="1">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BiocManager</a:t>
            </a: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err="1">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BiocManager</a:t>
            </a:r>
            <a:r>
              <a:rPr kumimoji="0" lang="en-US" altLang="es-ES" b="0" i="0" u="none" strike="noStrike" cap="none" normalizeH="0" baseline="0" dirty="0">
                <a:ln>
                  <a:noFill/>
                </a:ln>
                <a:solidFill>
                  <a:schemeClr val="tx1"/>
                </a:solidFill>
                <a:effectLst/>
                <a:latin typeface="Menlo" panose="020B0609030804020204" pitchFamily="49" charset="0"/>
                <a:ea typeface="Menlo" panose="020B0609030804020204" pitchFamily="49" charset="0"/>
                <a:cs typeface="Menlo" panose="020B0609030804020204" pitchFamily="49" charset="0"/>
              </a:rPr>
              <a:t>::install("dada2", version = "3.10")</a:t>
            </a:r>
            <a:endParaRPr kumimoji="0" lang="es-ES_tradnl"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descr="Logotipo&#10;&#10;Descripción generada automáticamente">
            <a:extLst>
              <a:ext uri="{FF2B5EF4-FFF2-40B4-BE49-F238E27FC236}">
                <a16:creationId xmlns:a16="http://schemas.microsoft.com/office/drawing/2014/main" id="{D8C47B20-3D54-5249-814D-B054E6B5CE57}"/>
              </a:ext>
            </a:extLst>
          </p:cNvPr>
          <p:cNvPicPr>
            <a:picLocks noChangeAspect="1"/>
          </p:cNvPicPr>
          <p:nvPr/>
        </p:nvPicPr>
        <p:blipFill>
          <a:blip r:embed="rId3"/>
          <a:stretch>
            <a:fillRect/>
          </a:stretch>
        </p:blipFill>
        <p:spPr>
          <a:xfrm>
            <a:off x="7621153" y="4516401"/>
            <a:ext cx="3712513" cy="1211936"/>
          </a:xfrm>
          <a:prstGeom prst="rect">
            <a:avLst/>
          </a:prstGeom>
        </p:spPr>
      </p:pic>
      <p:sp>
        <p:nvSpPr>
          <p:cNvPr id="7" name="Rectángulo 6">
            <a:extLst>
              <a:ext uri="{FF2B5EF4-FFF2-40B4-BE49-F238E27FC236}">
                <a16:creationId xmlns:a16="http://schemas.microsoft.com/office/drawing/2014/main" id="{0391E7FB-CBC5-2341-8C57-073C57A53177}"/>
              </a:ext>
            </a:extLst>
          </p:cNvPr>
          <p:cNvSpPr/>
          <p:nvPr/>
        </p:nvSpPr>
        <p:spPr>
          <a:xfrm>
            <a:off x="6933284" y="5793272"/>
            <a:ext cx="4506362" cy="369332"/>
          </a:xfrm>
          <a:prstGeom prst="rect">
            <a:avLst/>
          </a:prstGeom>
        </p:spPr>
        <p:txBody>
          <a:bodyPr wrap="none">
            <a:spAutoFit/>
          </a:bodyPr>
          <a:lstStyle/>
          <a:p>
            <a:pPr lvl="0" eaLnBrk="0" fontAlgn="base" hangingPunct="0">
              <a:spcBef>
                <a:spcPct val="0"/>
              </a:spcBef>
              <a:spcAft>
                <a:spcPct val="0"/>
              </a:spcAft>
            </a:pPr>
            <a:r>
              <a:rPr lang="es-ES_tradnl" altLang="es-ES" dirty="0">
                <a:latin typeface="Arial" panose="020B0604020202020204" pitchFamily="34" charset="0"/>
                <a:ea typeface="Times New Roman" panose="02020603050405020304" pitchFamily="18" charset="0"/>
                <a:cs typeface="Times New Roman" panose="02020603050405020304" pitchFamily="18" charset="0"/>
                <a:hlinkClick r:id="rId4"/>
              </a:rPr>
              <a:t>https://benjjneb.github.io/dada2/index.html</a:t>
            </a:r>
            <a:endParaRPr lang="es-ES_tradnl" altLang="es-ES" dirty="0">
              <a:latin typeface="Arial" panose="020B0604020202020204" pitchFamily="34" charset="0"/>
              <a:ea typeface="Times New Roman" panose="02020603050405020304" pitchFamily="18" charset="0"/>
              <a:cs typeface="Arial" panose="020B0604020202020204" pitchFamily="34" charset="0"/>
            </a:endParaRPr>
          </a:p>
        </p:txBody>
      </p:sp>
      <p:sp>
        <p:nvSpPr>
          <p:cNvPr id="2" name="Rectángulo 1">
            <a:extLst>
              <a:ext uri="{FF2B5EF4-FFF2-40B4-BE49-F238E27FC236}">
                <a16:creationId xmlns:a16="http://schemas.microsoft.com/office/drawing/2014/main" id="{28C94DBC-C279-A248-82A5-CF329ABCDDC1}"/>
              </a:ext>
            </a:extLst>
          </p:cNvPr>
          <p:cNvSpPr/>
          <p:nvPr/>
        </p:nvSpPr>
        <p:spPr>
          <a:xfrm>
            <a:off x="1250760" y="4891939"/>
            <a:ext cx="4647426" cy="369332"/>
          </a:xfrm>
          <a:prstGeom prst="rect">
            <a:avLst/>
          </a:prstGeom>
        </p:spPr>
        <p:txBody>
          <a:bodyPr wrap="none">
            <a:spAutoFit/>
          </a:bodyPr>
          <a:lstStyle/>
          <a:p>
            <a:r>
              <a:rPr lang="es-ES" dirty="0"/>
              <a:t>https://</a:t>
            </a:r>
            <a:r>
              <a:rPr lang="es-ES" dirty="0" err="1"/>
              <a:t>benjjneb.github.io</a:t>
            </a:r>
            <a:r>
              <a:rPr lang="es-ES" dirty="0"/>
              <a:t>/dada2/</a:t>
            </a:r>
            <a:r>
              <a:rPr lang="es-ES" dirty="0" err="1"/>
              <a:t>tutorial.html</a:t>
            </a:r>
            <a:endParaRPr lang="es-ES" dirty="0"/>
          </a:p>
        </p:txBody>
      </p:sp>
    </p:spTree>
    <p:extLst>
      <p:ext uri="{BB962C8B-B14F-4D97-AF65-F5344CB8AC3E}">
        <p14:creationId xmlns:p14="http://schemas.microsoft.com/office/powerpoint/2010/main" val="2777308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374294"/>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DADA2</a:t>
            </a:r>
            <a:endParaRPr lang="es-ES" sz="2000" dirty="0">
              <a:solidFill>
                <a:schemeClr val="accent2">
                  <a:lumMod val="75000"/>
                </a:schemeClr>
              </a:solidFill>
            </a:endParaRPr>
          </a:p>
        </p:txBody>
      </p:sp>
      <p:sp>
        <p:nvSpPr>
          <p:cNvPr id="3" name="Rectangle 2">
            <a:extLst>
              <a:ext uri="{FF2B5EF4-FFF2-40B4-BE49-F238E27FC236}">
                <a16:creationId xmlns:a16="http://schemas.microsoft.com/office/drawing/2014/main" id="{282EE3A7-2FAD-6943-A2C4-A68C5F058E05}"/>
              </a:ext>
            </a:extLst>
          </p:cNvPr>
          <p:cNvSpPr>
            <a:spLocks noChangeArrowheads="1"/>
          </p:cNvSpPr>
          <p:nvPr/>
        </p:nvSpPr>
        <p:spPr bwMode="auto">
          <a:xfrm>
            <a:off x="965386" y="1105081"/>
            <a:ext cx="9967657"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Ventajas de DADA2 </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 inferir los errores en los </a:t>
            </a:r>
            <a:r>
              <a:rPr kumimoji="0" lang="es-ES_tradnl"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amplicones</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endPar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lang="es-ES_tradnl" altLang="es-ES" dirty="0">
                <a:latin typeface="Arial" panose="020B0604020202020204" pitchFamily="34" charset="0"/>
                <a:ea typeface="Times New Roman" panose="02020603050405020304" pitchFamily="18" charset="0"/>
                <a:cs typeface="Arial" panose="020B0604020202020204" pitchFamily="34" charset="0"/>
              </a:rPr>
              <a:t>S</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u modelo incorpora </a:t>
            </a: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información sobre la calidad de cada una de las secuencias </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utilizadas y las tiene en cuenta a la hora de identificar errores entre secuencias muy parecidas, mientras que otros modelos solo hacen una medida de la abundancia de cada una de las secuencias.</a:t>
            </a:r>
          </a:p>
          <a:p>
            <a:pPr marR="0" lvl="0" algn="l" defTabSz="914400" rtl="0" eaLnBrk="0" fontAlgn="base" latinLnBrk="0" hangingPunct="0">
              <a:lnSpc>
                <a:spcPct val="100000"/>
              </a:lnSpc>
              <a:spcBef>
                <a:spcPct val="0"/>
              </a:spcBef>
              <a:spcAft>
                <a:spcPct val="0"/>
              </a:spcAft>
              <a:buClrTx/>
              <a:buSzTx/>
              <a:tabLst/>
            </a:pPr>
            <a:endPar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 trata de un sistema de filtrado de calidad de secuencia </a:t>
            </a: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más estricto</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que favorece la posterior identificación de </a:t>
            </a:r>
            <a:r>
              <a:rPr kumimoji="0" lang="es-ES_tradnl"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ASVs</a:t>
            </a:r>
            <a:r>
              <a:rPr lang="es-ES_tradnl" altLang="es-ES" dirty="0">
                <a:latin typeface="Arial" panose="020B0604020202020204" pitchFamily="34" charset="0"/>
                <a:ea typeface="Times New Roman" panose="02020603050405020304" pitchFamily="18" charset="0"/>
                <a:cs typeface="Arial" panose="020B0604020202020204" pitchFamily="34" charset="0"/>
              </a:rPr>
              <a:t>.</a:t>
            </a:r>
          </a:p>
          <a:p>
            <a:pPr marR="0" lvl="0" algn="l" defTabSz="914400" rtl="0" eaLnBrk="0" fontAlgn="base" latinLnBrk="0" hangingPunct="0">
              <a:lnSpc>
                <a:spcPct val="100000"/>
              </a:lnSpc>
              <a:spcBef>
                <a:spcPct val="0"/>
              </a:spcBef>
              <a:spcAft>
                <a:spcPct val="0"/>
              </a:spcAft>
              <a:buClrTx/>
              <a:buSzTx/>
              <a:tabLst/>
            </a:pPr>
            <a:endParaRPr lang="es-ES_tradnl" altLang="es-ES" dirty="0">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Tx/>
              <a:buChar char="-"/>
              <a:tabLst/>
            </a:pPr>
            <a:r>
              <a:rPr lang="es-ES_tradnl" altLang="es-ES" b="1" dirty="0" err="1">
                <a:solidFill>
                  <a:schemeClr val="bg2"/>
                </a:solidFill>
                <a:latin typeface="Arial" panose="020B0604020202020204" pitchFamily="34" charset="0"/>
                <a:ea typeface="Times New Roman" panose="02020603050405020304" pitchFamily="18" charset="0"/>
                <a:cs typeface="Arial" panose="020B0604020202020204" pitchFamily="34" charset="0"/>
              </a:rPr>
              <a:t>R</a:t>
            </a:r>
            <a:r>
              <a:rPr kumimoji="0" lang="es-ES_tradnl" altLang="es-ES" b="1" i="0" u="none" strike="noStrike" cap="none" normalizeH="0" baseline="0" dirty="0" err="1">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eparametriza</a:t>
            </a:r>
            <a:r>
              <a:rPr kumimoji="0" lang="es-ES_tradnl"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 su modelo </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 ver los errores en función de los datos que se presentan cada vez. Esto es ventajoso, porque si el algoritmo se centra en datos previos, no se tienen en cuenta los protocolos específicos y cómo la PCR ha funcionado con nuestros datos concretos.</a:t>
            </a:r>
            <a:endParaRPr kumimoji="0" lang="es-ES_tradnl" altLang="es-ES" sz="1800" b="0" i="0" u="none" strike="noStrike" cap="none" normalizeH="0" baseline="0" dirty="0">
              <a:ln>
                <a:noFill/>
              </a:ln>
              <a:solidFill>
                <a:schemeClr val="tx1"/>
              </a:solidFill>
              <a:effectLst/>
              <a:latin typeface="Arial" panose="020B0604020202020204" pitchFamily="34" charset="0"/>
            </a:endParaRPr>
          </a:p>
        </p:txBody>
      </p:sp>
      <p:pic>
        <p:nvPicPr>
          <p:cNvPr id="6" name="Imagen 5" descr="Logotipo&#10;&#10;Descripción generada automáticamente">
            <a:extLst>
              <a:ext uri="{FF2B5EF4-FFF2-40B4-BE49-F238E27FC236}">
                <a16:creationId xmlns:a16="http://schemas.microsoft.com/office/drawing/2014/main" id="{52C9974C-CC74-2B4E-93DC-C223D72B8942}"/>
              </a:ext>
            </a:extLst>
          </p:cNvPr>
          <p:cNvPicPr>
            <a:picLocks noChangeAspect="1"/>
          </p:cNvPicPr>
          <p:nvPr/>
        </p:nvPicPr>
        <p:blipFill>
          <a:blip r:embed="rId2"/>
          <a:stretch>
            <a:fillRect/>
          </a:stretch>
        </p:blipFill>
        <p:spPr>
          <a:xfrm>
            <a:off x="7514101" y="4837503"/>
            <a:ext cx="3712513" cy="1211936"/>
          </a:xfrm>
          <a:prstGeom prst="rect">
            <a:avLst/>
          </a:prstGeom>
        </p:spPr>
      </p:pic>
      <p:sp>
        <p:nvSpPr>
          <p:cNvPr id="7" name="Rectángulo 6">
            <a:extLst>
              <a:ext uri="{FF2B5EF4-FFF2-40B4-BE49-F238E27FC236}">
                <a16:creationId xmlns:a16="http://schemas.microsoft.com/office/drawing/2014/main" id="{6C6B7C9E-FDBE-8341-88CE-41CF29CDB59C}"/>
              </a:ext>
            </a:extLst>
          </p:cNvPr>
          <p:cNvSpPr/>
          <p:nvPr/>
        </p:nvSpPr>
        <p:spPr>
          <a:xfrm>
            <a:off x="6826232" y="6114374"/>
            <a:ext cx="4506362" cy="369332"/>
          </a:xfrm>
          <a:prstGeom prst="rect">
            <a:avLst/>
          </a:prstGeom>
        </p:spPr>
        <p:txBody>
          <a:bodyPr wrap="none">
            <a:spAutoFit/>
          </a:bodyPr>
          <a:lstStyle/>
          <a:p>
            <a:pPr lvl="0" eaLnBrk="0" fontAlgn="base" hangingPunct="0">
              <a:spcBef>
                <a:spcPct val="0"/>
              </a:spcBef>
              <a:spcAft>
                <a:spcPct val="0"/>
              </a:spcAft>
            </a:pPr>
            <a:r>
              <a:rPr lang="es-ES_tradnl" altLang="es-ES" dirty="0">
                <a:latin typeface="Arial" panose="020B0604020202020204" pitchFamily="34" charset="0"/>
                <a:ea typeface="Times New Roman" panose="02020603050405020304" pitchFamily="18" charset="0"/>
                <a:cs typeface="Times New Roman" panose="02020603050405020304" pitchFamily="18" charset="0"/>
                <a:hlinkClick r:id="rId3"/>
              </a:rPr>
              <a:t>https://benjjneb.github.io/dada2/index.html</a:t>
            </a:r>
            <a:endParaRPr lang="es-ES_tradnl" altLang="es-ES" dirty="0">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100009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374294"/>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DADA2</a:t>
            </a:r>
            <a:endParaRPr lang="es-ES" sz="2000" dirty="0">
              <a:solidFill>
                <a:schemeClr val="accent2">
                  <a:lumMod val="75000"/>
                </a:schemeClr>
              </a:solidFill>
            </a:endParaRPr>
          </a:p>
        </p:txBody>
      </p:sp>
      <p:pic>
        <p:nvPicPr>
          <p:cNvPr id="6" name="Imagen 5" descr="Logotipo&#10;&#10;Descripción generada automáticamente">
            <a:extLst>
              <a:ext uri="{FF2B5EF4-FFF2-40B4-BE49-F238E27FC236}">
                <a16:creationId xmlns:a16="http://schemas.microsoft.com/office/drawing/2014/main" id="{52C9974C-CC74-2B4E-93DC-C223D72B8942}"/>
              </a:ext>
            </a:extLst>
          </p:cNvPr>
          <p:cNvPicPr>
            <a:picLocks noChangeAspect="1"/>
          </p:cNvPicPr>
          <p:nvPr/>
        </p:nvPicPr>
        <p:blipFill>
          <a:blip r:embed="rId2"/>
          <a:stretch>
            <a:fillRect/>
          </a:stretch>
        </p:blipFill>
        <p:spPr>
          <a:xfrm>
            <a:off x="7514101" y="4837503"/>
            <a:ext cx="3712513" cy="1211936"/>
          </a:xfrm>
          <a:prstGeom prst="rect">
            <a:avLst/>
          </a:prstGeom>
        </p:spPr>
      </p:pic>
      <p:sp>
        <p:nvSpPr>
          <p:cNvPr id="7" name="Rectángulo 6">
            <a:extLst>
              <a:ext uri="{FF2B5EF4-FFF2-40B4-BE49-F238E27FC236}">
                <a16:creationId xmlns:a16="http://schemas.microsoft.com/office/drawing/2014/main" id="{6C6B7C9E-FDBE-8341-88CE-41CF29CDB59C}"/>
              </a:ext>
            </a:extLst>
          </p:cNvPr>
          <p:cNvSpPr/>
          <p:nvPr/>
        </p:nvSpPr>
        <p:spPr>
          <a:xfrm>
            <a:off x="6826232" y="6114374"/>
            <a:ext cx="4506362" cy="369332"/>
          </a:xfrm>
          <a:prstGeom prst="rect">
            <a:avLst/>
          </a:prstGeom>
        </p:spPr>
        <p:txBody>
          <a:bodyPr wrap="none">
            <a:spAutoFit/>
          </a:bodyPr>
          <a:lstStyle/>
          <a:p>
            <a:pPr lvl="0" eaLnBrk="0" fontAlgn="base" hangingPunct="0">
              <a:spcBef>
                <a:spcPct val="0"/>
              </a:spcBef>
              <a:spcAft>
                <a:spcPct val="0"/>
              </a:spcAft>
            </a:pPr>
            <a:r>
              <a:rPr lang="es-ES_tradnl" altLang="es-ES" dirty="0">
                <a:latin typeface="Arial" panose="020B0604020202020204" pitchFamily="34" charset="0"/>
                <a:ea typeface="Times New Roman" panose="02020603050405020304" pitchFamily="18" charset="0"/>
                <a:cs typeface="Times New Roman" panose="02020603050405020304" pitchFamily="18" charset="0"/>
                <a:hlinkClick r:id="rId3"/>
              </a:rPr>
              <a:t>https://benjjneb.github.io/dada2/index.html</a:t>
            </a:r>
            <a:endParaRPr lang="es-ES_tradnl" altLang="es-ES" dirty="0">
              <a:latin typeface="Arial" panose="020B0604020202020204" pitchFamily="34" charset="0"/>
              <a:ea typeface="Times New Roman" panose="02020603050405020304" pitchFamily="18" charset="0"/>
              <a:cs typeface="Arial" panose="020B0604020202020204" pitchFamily="34" charset="0"/>
            </a:endParaRPr>
          </a:p>
        </p:txBody>
      </p:sp>
      <p:pic>
        <p:nvPicPr>
          <p:cNvPr id="4" name="Imagen 3" descr="Gráfico, Gráfico de dispersión&#10;&#10;Descripción generada automáticamente">
            <a:extLst>
              <a:ext uri="{FF2B5EF4-FFF2-40B4-BE49-F238E27FC236}">
                <a16:creationId xmlns:a16="http://schemas.microsoft.com/office/drawing/2014/main" id="{0578B6FF-C02A-A74C-A643-3117F1C88783}"/>
              </a:ext>
            </a:extLst>
          </p:cNvPr>
          <p:cNvPicPr>
            <a:picLocks noChangeAspect="1"/>
          </p:cNvPicPr>
          <p:nvPr/>
        </p:nvPicPr>
        <p:blipFill rotWithShape="1">
          <a:blip r:embed="rId4"/>
          <a:srcRect t="9697"/>
          <a:stretch/>
        </p:blipFill>
        <p:spPr>
          <a:xfrm>
            <a:off x="397723" y="1170016"/>
            <a:ext cx="6428509" cy="4353854"/>
          </a:xfrm>
          <a:prstGeom prst="rect">
            <a:avLst/>
          </a:prstGeom>
        </p:spPr>
      </p:pic>
      <p:sp>
        <p:nvSpPr>
          <p:cNvPr id="9" name="Rectángulo 8">
            <a:extLst>
              <a:ext uri="{FF2B5EF4-FFF2-40B4-BE49-F238E27FC236}">
                <a16:creationId xmlns:a16="http://schemas.microsoft.com/office/drawing/2014/main" id="{EDEB3F82-16A1-304A-B5AD-9BD9DCCCFEDE}"/>
              </a:ext>
            </a:extLst>
          </p:cNvPr>
          <p:cNvSpPr/>
          <p:nvPr/>
        </p:nvSpPr>
        <p:spPr>
          <a:xfrm>
            <a:off x="7238786" y="1697331"/>
            <a:ext cx="4263141" cy="1477328"/>
          </a:xfrm>
          <a:prstGeom prst="rect">
            <a:avLst/>
          </a:prstGeom>
        </p:spPr>
        <p:txBody>
          <a:bodyPr wrap="square">
            <a:spAutoFit/>
          </a:bodyPr>
          <a:lstStyle/>
          <a:p>
            <a:r>
              <a:rPr lang="es-ES" b="1" dirty="0" err="1">
                <a:solidFill>
                  <a:srgbClr val="2C3E50"/>
                </a:solidFill>
                <a:latin typeface="Lato"/>
              </a:rPr>
              <a:t>Accuracy</a:t>
            </a:r>
            <a:r>
              <a:rPr lang="es-ES" b="1" dirty="0">
                <a:solidFill>
                  <a:srgbClr val="2C3E50"/>
                </a:solidFill>
                <a:latin typeface="Lato"/>
              </a:rPr>
              <a:t>:</a:t>
            </a:r>
            <a:r>
              <a:rPr lang="es-ES" dirty="0">
                <a:solidFill>
                  <a:srgbClr val="2C3E50"/>
                </a:solidFill>
                <a:latin typeface="Lato"/>
              </a:rPr>
              <a:t> DADA2’s crucial </a:t>
            </a:r>
            <a:r>
              <a:rPr lang="es-ES" dirty="0" err="1">
                <a:solidFill>
                  <a:srgbClr val="2C3E50"/>
                </a:solidFill>
                <a:latin typeface="Lato"/>
              </a:rPr>
              <a:t>advantage</a:t>
            </a:r>
            <a:r>
              <a:rPr lang="es-ES" dirty="0">
                <a:solidFill>
                  <a:srgbClr val="2C3E50"/>
                </a:solidFill>
                <a:latin typeface="Lato"/>
              </a:rPr>
              <a:t> </a:t>
            </a:r>
            <a:r>
              <a:rPr lang="es-ES" dirty="0" err="1">
                <a:solidFill>
                  <a:srgbClr val="2C3E50"/>
                </a:solidFill>
                <a:latin typeface="Lato"/>
              </a:rPr>
              <a:t>is</a:t>
            </a:r>
            <a:r>
              <a:rPr lang="es-ES" dirty="0">
                <a:solidFill>
                  <a:srgbClr val="2C3E50"/>
                </a:solidFill>
                <a:latin typeface="Lato"/>
              </a:rPr>
              <a:t> </a:t>
            </a:r>
            <a:r>
              <a:rPr lang="es-ES" dirty="0" err="1">
                <a:solidFill>
                  <a:srgbClr val="2C3E50"/>
                </a:solidFill>
                <a:latin typeface="Lato"/>
              </a:rPr>
              <a:t>that</a:t>
            </a:r>
            <a:r>
              <a:rPr lang="es-ES" dirty="0">
                <a:solidFill>
                  <a:srgbClr val="2C3E50"/>
                </a:solidFill>
                <a:latin typeface="Lato"/>
              </a:rPr>
              <a:t> </a:t>
            </a:r>
            <a:r>
              <a:rPr lang="es-ES" dirty="0" err="1">
                <a:solidFill>
                  <a:srgbClr val="2C3E50"/>
                </a:solidFill>
                <a:latin typeface="Lato"/>
              </a:rPr>
              <a:t>it</a:t>
            </a:r>
            <a:r>
              <a:rPr lang="es-ES" dirty="0">
                <a:solidFill>
                  <a:srgbClr val="2C3E50"/>
                </a:solidFill>
                <a:latin typeface="Lato"/>
              </a:rPr>
              <a:t> uses more of </a:t>
            </a:r>
            <a:r>
              <a:rPr lang="es-ES" dirty="0" err="1">
                <a:solidFill>
                  <a:srgbClr val="2C3E50"/>
                </a:solidFill>
                <a:latin typeface="Lato"/>
              </a:rPr>
              <a:t>the</a:t>
            </a:r>
            <a:r>
              <a:rPr lang="es-ES" dirty="0">
                <a:solidFill>
                  <a:srgbClr val="2C3E50"/>
                </a:solidFill>
                <a:latin typeface="Lato"/>
              </a:rPr>
              <a:t> data</a:t>
            </a:r>
          </a:p>
          <a:p>
            <a:endParaRPr lang="es-ES" dirty="0">
              <a:solidFill>
                <a:srgbClr val="2C3E50"/>
              </a:solidFill>
              <a:latin typeface="Lato"/>
            </a:endParaRPr>
          </a:p>
          <a:p>
            <a:endParaRPr lang="es-ES" dirty="0">
              <a:solidFill>
                <a:srgbClr val="2C3E50"/>
              </a:solidFill>
              <a:latin typeface="Lato"/>
            </a:endParaRPr>
          </a:p>
          <a:p>
            <a:r>
              <a:rPr lang="es-ES" b="1" dirty="0">
                <a:solidFill>
                  <a:schemeClr val="bg2"/>
                </a:solidFill>
                <a:latin typeface="Lato"/>
              </a:rPr>
              <a:t>PRECISIÓN!!!</a:t>
            </a:r>
            <a:endParaRPr lang="es-ES" b="1" dirty="0">
              <a:solidFill>
                <a:schemeClr val="bg2"/>
              </a:solidFill>
            </a:endParaRPr>
          </a:p>
        </p:txBody>
      </p:sp>
      <p:sp>
        <p:nvSpPr>
          <p:cNvPr id="3" name="Marcador de texto 2">
            <a:extLst>
              <a:ext uri="{FF2B5EF4-FFF2-40B4-BE49-F238E27FC236}">
                <a16:creationId xmlns:a16="http://schemas.microsoft.com/office/drawing/2014/main" id="{64B6D613-1C19-EF49-BB3F-3181CA85A31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513939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solidFill>
                  <a:schemeClr val="accent2">
                    <a:lumMod val="75000"/>
                  </a:schemeClr>
                </a:solidFill>
              </a:rPr>
              <a:t>Deblur</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698500" y="1442005"/>
            <a:ext cx="9623136" cy="349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Algoritmo que </a:t>
            </a:r>
            <a:r>
              <a:rPr kumimoji="0" lang="es-ES"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corrige los errores de secuenciación presentes en los </a:t>
            </a:r>
            <a:r>
              <a:rPr kumimoji="0" lang="es-ES" altLang="es-ES" b="1" i="0" u="none" strike="noStrike" cap="none" normalizeH="0" baseline="0" dirty="0" err="1">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amplicones</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obtenidos con la tecnología </a:t>
            </a:r>
            <a:r>
              <a:rPr kumimoji="0" lang="es-ES"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Illumina</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Miseq</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e </a:t>
            </a:r>
            <a:r>
              <a:rPr kumimoji="0" lang="es-ES"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Illumina</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r>
              <a:rPr kumimoji="0" lang="es-ES"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Hiseq</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(Amir et al., 2017)</a:t>
            </a:r>
            <a:r>
              <a:rPr kumimoji="0" lang="es-ES" altLang="es-ES" b="1"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a:t>
            </a:r>
          </a:p>
          <a:p>
            <a:pPr marL="285750" marR="0" lvl="0" indent="-285750" algn="just" defTabSz="914400" rtl="0" eaLnBrk="0" fontAlgn="base" latinLnBrk="0" hangingPunct="0">
              <a:lnSpc>
                <a:spcPct val="100000"/>
              </a:lnSpc>
              <a:spcBef>
                <a:spcPct val="0"/>
              </a:spcBef>
              <a:spcAft>
                <a:spcPct val="0"/>
              </a:spcAft>
              <a:buClrTx/>
              <a:buSzTx/>
              <a:buFontTx/>
              <a:buChar char="-"/>
              <a:tabLst/>
            </a:pPr>
            <a:endParaRPr lang="es-ES" altLang="es-ES" b="1" dirty="0">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s-ES" altLang="es-ES" b="0" i="0" u="none" strike="noStrike" cap="none" normalizeH="0" baseline="0" dirty="0">
                <a:ln>
                  <a:noFill/>
                </a:ln>
                <a:solidFill>
                  <a:srgbClr val="24292F"/>
                </a:solidFill>
                <a:effectLst/>
                <a:latin typeface="Arial Unicode MS" panose="020B0604020202020204" pitchFamily="34" charset="-128"/>
                <a:ea typeface="Times New Roman" panose="02020603050405020304" pitchFamily="18" charset="0"/>
                <a:cs typeface="Arial" panose="020B0604020202020204" pitchFamily="34" charset="0"/>
              </a:rPr>
              <a:t>Es capaz de trabajar a partir de las secuencias en formato </a:t>
            </a:r>
            <a:r>
              <a:rPr kumimoji="0" lang="es-ES" altLang="es-ES" b="1" i="0" u="none" strike="noStrike" cap="none" normalizeH="0" baseline="0" dirty="0">
                <a:ln>
                  <a:noFill/>
                </a:ln>
                <a:solidFill>
                  <a:schemeClr val="bg2"/>
                </a:solidFill>
                <a:effectLst/>
                <a:latin typeface="Arial Unicode MS" panose="020B0604020202020204" pitchFamily="34" charset="-128"/>
                <a:ea typeface="Times New Roman" panose="02020603050405020304" pitchFamily="18" charset="0"/>
                <a:cs typeface="Arial" panose="020B0604020202020204" pitchFamily="34" charset="0"/>
              </a:rPr>
              <a:t>fasta o </a:t>
            </a:r>
            <a:r>
              <a:rPr kumimoji="0" lang="es-ES" altLang="es-ES" b="1" i="0" u="none" strike="noStrike" cap="none" normalizeH="0" baseline="0" dirty="0" err="1">
                <a:ln>
                  <a:noFill/>
                </a:ln>
                <a:solidFill>
                  <a:schemeClr val="bg2"/>
                </a:solidFill>
                <a:effectLst/>
                <a:latin typeface="Arial Unicode MS" panose="020B0604020202020204" pitchFamily="34" charset="-128"/>
                <a:ea typeface="Times New Roman" panose="02020603050405020304" pitchFamily="18" charset="0"/>
                <a:cs typeface="Arial" panose="020B0604020202020204" pitchFamily="34" charset="0"/>
              </a:rPr>
              <a:t>fastq</a:t>
            </a:r>
            <a:endParaRPr kumimoji="0" lang="es-ES" altLang="es-ES" b="1" i="0" u="none" strike="noStrike" cap="none" normalizeH="0" baseline="0" dirty="0">
              <a:ln>
                <a:noFill/>
              </a:ln>
              <a:solidFill>
                <a:schemeClr val="bg2"/>
              </a:solidFill>
              <a:effectLst/>
              <a:latin typeface="Arial Unicode MS" panose="020B0604020202020204" pitchFamily="34" charset="-128"/>
              <a:ea typeface="Times New Roman" panose="02020603050405020304" pitchFamily="18"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endParaRPr lang="es-ES" altLang="es-ES" dirty="0"/>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Tiene muchas dependencias, por ejemplo requiere una </a:t>
            </a:r>
            <a:r>
              <a:rPr kumimoji="0" lang="es-ES"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versión concreta de Python</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específicamente la 3.5 en su última versión para funcionar de manera adecuada.</a:t>
            </a:r>
          </a:p>
          <a:p>
            <a:pPr marL="285750" marR="0" lvl="0" indent="-285750" algn="just" defTabSz="914400" rtl="0" eaLnBrk="0" fontAlgn="base" latinLnBrk="0" hangingPunct="0">
              <a:lnSpc>
                <a:spcPct val="100000"/>
              </a:lnSpc>
              <a:spcBef>
                <a:spcPct val="0"/>
              </a:spcBef>
              <a:spcAft>
                <a:spcPct val="0"/>
              </a:spcAft>
              <a:buClrTx/>
              <a:buSzTx/>
              <a:buFontTx/>
              <a:buChar char="-"/>
              <a:tabLst/>
            </a:pPr>
            <a:endParaRPr lang="es-ES" altLang="es-ES" dirty="0">
              <a:latin typeface="Arial" panose="020B0604020202020204" pitchFamily="34" charset="0"/>
              <a:ea typeface="Times New Roman" panose="02020603050405020304" pitchFamily="18" charset="0"/>
              <a:cs typeface="Arial" panose="020B0604020202020204" pitchFamily="34" charset="0"/>
            </a:endParaRPr>
          </a:p>
          <a:p>
            <a:pPr marL="285750" marR="0" lvl="0" indent="-285750" algn="just" defTabSz="914400" rtl="0" eaLnBrk="0" fontAlgn="base" latinLnBrk="0" hangingPunct="0">
              <a:lnSpc>
                <a:spcPct val="100000"/>
              </a:lnSpc>
              <a:spcBef>
                <a:spcPct val="0"/>
              </a:spcBef>
              <a:spcAft>
                <a:spcPct val="0"/>
              </a:spcAft>
              <a:buClrTx/>
              <a:buSzTx/>
              <a:buFontTx/>
              <a:buChar char="-"/>
              <a:tabLst/>
            </a:pP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Para trabajar con este paquete lo mejor es crear un </a:t>
            </a:r>
            <a:r>
              <a:rPr kumimoji="0" lang="es-ES" altLang="es-ES" b="1" i="0" u="none" strike="noStrike" cap="none" normalizeH="0" baseline="0" dirty="0">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ambiente de </a:t>
            </a:r>
            <a:r>
              <a:rPr kumimoji="0" lang="es-ES" altLang="es-ES" b="1" i="0" u="none" strike="noStrike" cap="none" normalizeH="0" baseline="0" dirty="0" err="1">
                <a:ln>
                  <a:noFill/>
                </a:ln>
                <a:solidFill>
                  <a:schemeClr val="bg2"/>
                </a:solidFill>
                <a:effectLst/>
                <a:latin typeface="Arial" panose="020B0604020202020204" pitchFamily="34" charset="0"/>
                <a:ea typeface="Times New Roman" panose="02020603050405020304" pitchFamily="18" charset="0"/>
                <a:cs typeface="Arial" panose="020B0604020202020204" pitchFamily="34" charset="0"/>
              </a:rPr>
              <a:t>conda</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específico para el mismo, en el que se indique bajo qué versión concreta de Python y de librerías como </a:t>
            </a:r>
            <a:r>
              <a:rPr kumimoji="0" lang="es-ES"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numpy</a:t>
            </a: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 etc. debe funcionar este programa, además de especificar sus otras dependencias. </a:t>
            </a:r>
          </a:p>
        </p:txBody>
      </p:sp>
      <p:sp>
        <p:nvSpPr>
          <p:cNvPr id="4" name="Marcador de texto 3">
            <a:extLst>
              <a:ext uri="{FF2B5EF4-FFF2-40B4-BE49-F238E27FC236}">
                <a16:creationId xmlns:a16="http://schemas.microsoft.com/office/drawing/2014/main" id="{B23D0215-0338-8B4F-AE70-C90E50DCBE2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79026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solidFill>
                  <a:schemeClr val="accent2">
                    <a:lumMod val="75000"/>
                  </a:schemeClr>
                </a:solidFill>
              </a:rPr>
              <a:t>Deblur</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1038876" y="1494095"/>
            <a:ext cx="8451272" cy="322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s-ES"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Se recomienda llevar a cabo su instalación con los siguientes comandos: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s-ES" altLang="es-E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cs typeface="Arial" panose="020B0604020202020204" pitchFamily="34" charset="0"/>
              </a:rPr>
              <a:t>conda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cs typeface="Arial" panose="020B0604020202020204" pitchFamily="34" charset="0"/>
              </a:rPr>
              <a:t> create -n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cs typeface="Arial" panose="020B0604020202020204" pitchFamily="34" charset="0"/>
              </a:rPr>
              <a:t>deblurenv</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cs typeface="Arial" panose="020B0604020202020204" pitchFamily="34" charset="0"/>
              </a:rPr>
              <a:t> python=3.5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cs typeface="Arial" panose="020B0604020202020204" pitchFamily="34" charset="0"/>
              </a:rPr>
              <a:t>numpy</a:t>
            </a:r>
            <a:endPar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conda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 activate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deblurenvconda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 install -c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bioconda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 -c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biocore</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 "VSEARCH=2.7.0" MAFFT=7.310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SortMeRNA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=2.0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rPr>
              <a:t>biom</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rPr>
              <a:t>-format deblur</a:t>
            </a:r>
            <a:r>
              <a:rPr kumimoji="0" lang="en-US" altLang="es-ES" b="0" i="0" u="none" strike="noStrike" cap="none" normalizeH="0" baseline="0" dirty="0">
                <a:ln>
                  <a:noFill/>
                </a:ln>
                <a:solidFill>
                  <a:schemeClr val="tx1"/>
                </a:solidFill>
                <a:effectLst/>
              </a:rPr>
              <a:t> </a:t>
            </a:r>
            <a:endParaRPr kumimoji="0" lang="en-US" altLang="es-E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Descarga de archivo </a:t>
            </a:r>
          </a:p>
          <a:p>
            <a:pPr marL="0" marR="0" lvl="0" indent="0" algn="just" defTabSz="914400" rtl="0" eaLnBrk="0" fontAlgn="base" latinLnBrk="0" hangingPunct="0">
              <a:lnSpc>
                <a:spcPct val="100000"/>
              </a:lnSpc>
              <a:spcBef>
                <a:spcPct val="0"/>
              </a:spcBef>
              <a:spcAft>
                <a:spcPct val="0"/>
              </a:spcAft>
              <a:buClrTx/>
              <a:buSzTx/>
              <a:buFontTx/>
              <a:buNone/>
              <a:tabLst/>
            </a:pPr>
            <a:endParaRPr lang="es-ES_tradnl" altLang="es-ES" dirty="0">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s-ES_tradnl" altLang="es-ES" b="0" i="0" u="none" strike="noStrike" cap="none" normalizeH="0" baseline="0" dirty="0">
                <a:ln>
                  <a:noFill/>
                </a:ln>
                <a:solidFill>
                  <a:schemeClr val="tx1"/>
                </a:solidFill>
                <a:effectLst/>
                <a:latin typeface="Arial" panose="020B0604020202020204" pitchFamily="34" charset="0"/>
                <a:cs typeface="Arial" panose="020B0604020202020204" pitchFamily="34" charset="0"/>
              </a:rPr>
              <a:t>Si nos descargamos </a:t>
            </a:r>
            <a:r>
              <a:rPr kumimoji="0" lang="es-ES_tradnl" altLang="es-ES" b="0" i="0" u="none" strike="noStrike" cap="none" normalizeH="0" baseline="0" dirty="0" err="1">
                <a:ln>
                  <a:noFill/>
                </a:ln>
                <a:solidFill>
                  <a:schemeClr val="tx1"/>
                </a:solidFill>
                <a:effectLst/>
                <a:latin typeface="Arial" panose="020B0604020202020204" pitchFamily="34" charset="0"/>
                <a:cs typeface="Arial" panose="020B0604020202020204" pitchFamily="34" charset="0"/>
              </a:rPr>
              <a:t>deblurenv.yml</a:t>
            </a:r>
            <a:r>
              <a:rPr kumimoji="0" lang="es-ES_tradnl" altLang="es-ES" b="0" i="0" u="none" strike="noStrike" cap="none" normalizeH="0" baseline="0" dirty="0">
                <a:ln>
                  <a:noFill/>
                </a:ln>
                <a:solidFill>
                  <a:schemeClr val="tx1"/>
                </a:solidFill>
                <a:effectLst/>
                <a:latin typeface="Arial" panose="020B0604020202020204" pitchFamily="34" charset="0"/>
                <a:cs typeface="Arial" panose="020B0604020202020204" pitchFamily="34" charset="0"/>
              </a:rPr>
              <a:t> (</a:t>
            </a:r>
            <a:r>
              <a:rPr kumimoji="0" lang="es-ES_tradnl" altLang="es-ES" b="0" i="1"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Campus virtual &gt; Aula de la asignatura &gt; Recursos y materiales); </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situarnos donde está el archivo y crear un ambiente de </a:t>
            </a:r>
            <a:r>
              <a:rPr kumimoji="0" lang="es-ES_tradnl" altLang="es-ES" b="0" i="0" u="none" strike="noStrike" cap="none" normalizeH="0" baseline="0" dirty="0" err="1">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conda</a:t>
            </a:r>
            <a:r>
              <a:rPr kumimoji="0" lang="es-ES_tradnl" altLang="es-ES"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cs typeface="Arial" panose="020B0604020202020204" pitchFamily="34" charset="0"/>
              </a:rPr>
              <a:t>:</a:t>
            </a:r>
            <a:endParaRPr kumimoji="0" lang="es-ES_tradnl" altLang="es-ES"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cs typeface="Arial" panose="020B0604020202020204" pitchFamily="34" charset="0"/>
              </a:rPr>
              <a:t>conda</a:t>
            </a:r>
            <a:r>
              <a:rPr kumimoji="0" lang="en-US" altLang="es-ES" b="0" i="0" u="none" strike="noStrike" cap="none" normalizeH="0" baseline="0" dirty="0">
                <a:ln>
                  <a:noFill/>
                </a:ln>
                <a:solidFill>
                  <a:schemeClr val="tx1"/>
                </a:solidFill>
                <a:effectLst/>
                <a:latin typeface="Courier" pitchFamily="2" charset="0"/>
                <a:ea typeface="Times New Roman" panose="02020603050405020304" pitchFamily="18" charset="0"/>
                <a:cs typeface="Arial" panose="020B0604020202020204" pitchFamily="34" charset="0"/>
              </a:rPr>
              <a:t> env create -f </a:t>
            </a:r>
            <a:r>
              <a:rPr kumimoji="0" lang="en-US" altLang="es-ES" b="0" i="0" u="none" strike="noStrike" cap="none" normalizeH="0" baseline="0" dirty="0" err="1">
                <a:ln>
                  <a:noFill/>
                </a:ln>
                <a:solidFill>
                  <a:schemeClr val="tx1"/>
                </a:solidFill>
                <a:effectLst/>
                <a:latin typeface="Courier" pitchFamily="2" charset="0"/>
                <a:ea typeface="Times New Roman" panose="02020603050405020304" pitchFamily="18" charset="0"/>
                <a:cs typeface="Arial" panose="020B0604020202020204" pitchFamily="34" charset="0"/>
              </a:rPr>
              <a:t>deblurenv.yml</a:t>
            </a:r>
            <a:endParaRPr kumimoji="0" lang="en-US" altLang="es-ES" b="0" i="0" u="none" strike="noStrike" cap="none" normalizeH="0" baseline="0" dirty="0">
              <a:ln>
                <a:noFill/>
              </a:ln>
              <a:solidFill>
                <a:schemeClr val="tx1"/>
              </a:solidFill>
              <a:effectLst/>
              <a:latin typeface="Arial" panose="020B0604020202020204" pitchFamily="34" charset="0"/>
            </a:endParaRPr>
          </a:p>
        </p:txBody>
      </p:sp>
      <p:sp>
        <p:nvSpPr>
          <p:cNvPr id="4" name="Marcador de texto 3">
            <a:extLst>
              <a:ext uri="{FF2B5EF4-FFF2-40B4-BE49-F238E27FC236}">
                <a16:creationId xmlns:a16="http://schemas.microsoft.com/office/drawing/2014/main" id="{1C472BBB-C1A6-4045-ACF4-8570D9F89BB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42387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Deblur</a:t>
            </a:r>
            <a:endParaRPr lang="es-ES" sz="2000" dirty="0"/>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pic>
        <p:nvPicPr>
          <p:cNvPr id="4" name="Imagen 3">
            <a:extLst>
              <a:ext uri="{FF2B5EF4-FFF2-40B4-BE49-F238E27FC236}">
                <a16:creationId xmlns:a16="http://schemas.microsoft.com/office/drawing/2014/main" id="{0358E527-6DDC-F748-9A9C-338ECA282F94}"/>
              </a:ext>
            </a:extLst>
          </p:cNvPr>
          <p:cNvPicPr>
            <a:picLocks noChangeAspect="1"/>
          </p:cNvPicPr>
          <p:nvPr/>
        </p:nvPicPr>
        <p:blipFill rotWithShape="1">
          <a:blip r:embed="rId2"/>
          <a:srcRect b="76566"/>
          <a:stretch/>
        </p:blipFill>
        <p:spPr>
          <a:xfrm>
            <a:off x="2902137" y="1561481"/>
            <a:ext cx="6387725" cy="3735038"/>
          </a:xfrm>
          <a:prstGeom prst="rect">
            <a:avLst/>
          </a:prstGeom>
        </p:spPr>
      </p:pic>
      <p:sp>
        <p:nvSpPr>
          <p:cNvPr id="3" name="Marcador de texto 2">
            <a:extLst>
              <a:ext uri="{FF2B5EF4-FFF2-40B4-BE49-F238E27FC236}">
                <a16:creationId xmlns:a16="http://schemas.microsoft.com/office/drawing/2014/main" id="{A61D17EF-C0D8-AA41-BAC0-39DD1C2A5B1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3212935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Deblur</a:t>
            </a:r>
            <a:endParaRPr lang="es-ES" sz="2000" dirty="0"/>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pic>
        <p:nvPicPr>
          <p:cNvPr id="4" name="Imagen 3">
            <a:extLst>
              <a:ext uri="{FF2B5EF4-FFF2-40B4-BE49-F238E27FC236}">
                <a16:creationId xmlns:a16="http://schemas.microsoft.com/office/drawing/2014/main" id="{0358E527-6DDC-F748-9A9C-338ECA282F94}"/>
              </a:ext>
            </a:extLst>
          </p:cNvPr>
          <p:cNvPicPr>
            <a:picLocks noChangeAspect="1"/>
          </p:cNvPicPr>
          <p:nvPr/>
        </p:nvPicPr>
        <p:blipFill rotWithShape="1">
          <a:blip r:embed="rId2"/>
          <a:srcRect t="23434" b="23030"/>
          <a:stretch/>
        </p:blipFill>
        <p:spPr>
          <a:xfrm>
            <a:off x="3970315" y="758495"/>
            <a:ext cx="4251370" cy="5678917"/>
          </a:xfrm>
          <a:prstGeom prst="rect">
            <a:avLst/>
          </a:prstGeom>
        </p:spPr>
      </p:pic>
      <p:sp>
        <p:nvSpPr>
          <p:cNvPr id="3" name="Marcador de texto 2">
            <a:extLst>
              <a:ext uri="{FF2B5EF4-FFF2-40B4-BE49-F238E27FC236}">
                <a16:creationId xmlns:a16="http://schemas.microsoft.com/office/drawing/2014/main" id="{D85C4B4B-BD6C-2D4F-81AB-6AEAF10C166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692323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C552A25-CDC3-AB44-9550-30A1844501D4}"/>
              </a:ext>
            </a:extLst>
          </p:cNvPr>
          <p:cNvSpPr>
            <a:spLocks noGrp="1"/>
          </p:cNvSpPr>
          <p:nvPr>
            <p:ph type="body" sz="quarter" idx="10"/>
          </p:nvPr>
        </p:nvSpPr>
        <p:spPr>
          <a:xfrm>
            <a:off x="257464" y="327710"/>
            <a:ext cx="7800687" cy="730787"/>
          </a:xfrm>
        </p:spPr>
        <p:txBody>
          <a:bodyPr/>
          <a:lstStyle/>
          <a:p>
            <a:r>
              <a:rPr lang="es-ES_tradnl" sz="2000" b="1" dirty="0"/>
              <a:t>Planificación de las sesiones</a:t>
            </a:r>
          </a:p>
          <a:p>
            <a:endParaRPr lang="es-ES" sz="2000" dirty="0"/>
          </a:p>
        </p:txBody>
      </p:sp>
      <p:sp>
        <p:nvSpPr>
          <p:cNvPr id="5" name="Marcador de texto 4">
            <a:extLst>
              <a:ext uri="{FF2B5EF4-FFF2-40B4-BE49-F238E27FC236}">
                <a16:creationId xmlns:a16="http://schemas.microsoft.com/office/drawing/2014/main" id="{EF1926B6-5F01-A946-B095-22ADF0748800}"/>
              </a:ext>
            </a:extLst>
          </p:cNvPr>
          <p:cNvSpPr>
            <a:spLocks noGrp="1"/>
          </p:cNvSpPr>
          <p:nvPr>
            <p:ph type="body" sz="quarter" idx="12"/>
          </p:nvPr>
        </p:nvSpPr>
        <p:spPr/>
        <p:txBody>
          <a:bodyPr/>
          <a:lstStyle/>
          <a:p>
            <a:r>
              <a:rPr lang="es-ES" dirty="0"/>
              <a:t>SESIÓN 5</a:t>
            </a:r>
          </a:p>
        </p:txBody>
      </p:sp>
      <p:graphicFrame>
        <p:nvGraphicFramePr>
          <p:cNvPr id="7" name="Tabla 6">
            <a:extLst>
              <a:ext uri="{FF2B5EF4-FFF2-40B4-BE49-F238E27FC236}">
                <a16:creationId xmlns:a16="http://schemas.microsoft.com/office/drawing/2014/main" id="{32628D45-A5FB-504B-956E-6DCC66DD9F79}"/>
              </a:ext>
            </a:extLst>
          </p:cNvPr>
          <p:cNvGraphicFramePr>
            <a:graphicFrameLocks noGrp="1"/>
          </p:cNvGraphicFramePr>
          <p:nvPr>
            <p:extLst>
              <p:ext uri="{D42A27DB-BD31-4B8C-83A1-F6EECF244321}">
                <p14:modId xmlns:p14="http://schemas.microsoft.com/office/powerpoint/2010/main" val="2413995622"/>
              </p:ext>
            </p:extLst>
          </p:nvPr>
        </p:nvGraphicFramePr>
        <p:xfrm>
          <a:off x="797719" y="409478"/>
          <a:ext cx="10596562" cy="6039043"/>
        </p:xfrm>
        <a:graphic>
          <a:graphicData uri="http://schemas.openxmlformats.org/drawingml/2006/table">
            <a:tbl>
              <a:tblPr>
                <a:effectLst/>
                <a:tableStyleId>{073A0DAA-6AF3-43AB-8588-CEC1D06C72B9}</a:tableStyleId>
              </a:tblPr>
              <a:tblGrid>
                <a:gridCol w="2797776">
                  <a:extLst>
                    <a:ext uri="{9D8B030D-6E8A-4147-A177-3AD203B41FA5}">
                      <a16:colId xmlns:a16="http://schemas.microsoft.com/office/drawing/2014/main" val="3928807580"/>
                    </a:ext>
                  </a:extLst>
                </a:gridCol>
                <a:gridCol w="1791235">
                  <a:extLst>
                    <a:ext uri="{9D8B030D-6E8A-4147-A177-3AD203B41FA5}">
                      <a16:colId xmlns:a16="http://schemas.microsoft.com/office/drawing/2014/main" val="729286924"/>
                    </a:ext>
                  </a:extLst>
                </a:gridCol>
                <a:gridCol w="6007551">
                  <a:extLst>
                    <a:ext uri="{9D8B030D-6E8A-4147-A177-3AD203B41FA5}">
                      <a16:colId xmlns:a16="http://schemas.microsoft.com/office/drawing/2014/main" val="93325125"/>
                    </a:ext>
                  </a:extLst>
                </a:gridCol>
              </a:tblGrid>
              <a:tr h="58305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Fecha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Contenido/Tema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194330364"/>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Tutoría colectiva / Introducción Asignatura</a:t>
                      </a:r>
                      <a:r>
                        <a:rPr lang="es-ES" sz="80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r>
                        <a:rPr lang="es-ES" sz="1050" kern="120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294890678"/>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2</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18/09/2024</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Diseños experimentales- Metagenómica</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551493130"/>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3</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Metagenómica</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926098124"/>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4</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Metagenómica</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17829538"/>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5</a:t>
                      </a:r>
                      <a:endParaRPr lang="es-ES" sz="1050" b="1"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30/09/2024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b="0" kern="120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Metataxonómica</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01806702"/>
                  </a:ext>
                </a:extLst>
              </a:tr>
              <a:tr h="387563">
                <a:tc>
                  <a:txBody>
                    <a:bodyPr/>
                    <a:lstStyle/>
                    <a:p>
                      <a:pPr algn="ctr">
                        <a:lnSpc>
                          <a:spcPct val="120000"/>
                        </a:lnSpc>
                        <a:spcAft>
                          <a:spcPts val="0"/>
                        </a:spcAft>
                      </a:pPr>
                      <a:r>
                        <a:rPr lang="es-ES" sz="1050" b="1" dirty="0">
                          <a:solidFill>
                            <a:schemeClr val="accent2">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SESIÓN 6</a:t>
                      </a:r>
                      <a:endParaRPr lang="es-ES" sz="1050" b="1" dirty="0">
                        <a:solidFill>
                          <a:schemeClr val="accent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dirty="0">
                          <a:solidFill>
                            <a:schemeClr val="accent2">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02/10/2024</a:t>
                      </a:r>
                      <a:endParaRPr lang="es-ES" sz="1050" b="1" dirty="0">
                        <a:solidFill>
                          <a:schemeClr val="accent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kern="1200" dirty="0">
                          <a:solidFill>
                            <a:schemeClr val="accent2">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Metagenómica-Metataxonómica</a:t>
                      </a:r>
                      <a:endParaRPr lang="es-ES" sz="1050" b="1" dirty="0">
                        <a:solidFill>
                          <a:schemeClr val="accent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574786255"/>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7</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07/10/2024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QIIME 2 – Práctica I</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40152894"/>
                  </a:ext>
                </a:extLst>
              </a:tr>
              <a:tr h="805234">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8</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14/10/2024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QIIME 2 – Práctica II</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21900995"/>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9</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QIIME +Análisis e interpretación de resultados</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850790565"/>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10</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Análisis e interpretación de resultados</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622070082"/>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spcAft>
                          <a:spcPts val="0"/>
                        </a:spcAft>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Análisis e interpretación de resultados- Práctica I</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430685486"/>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12</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28/10/2024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kern="12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Análisis e interpretación de resultados- Práctica II</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15264283"/>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13</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30/10/2024</a:t>
                      </a:r>
                    </a:p>
                  </a:txBody>
                  <a:tcPr marL="68580" marR="6858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Tutoría colectiva</a:t>
                      </a:r>
                    </a:p>
                  </a:txBody>
                  <a:tcPr marL="68580" marR="68580" marT="0" marB="0" anchor="ctr"/>
                </a:tc>
                <a:extLst>
                  <a:ext uri="{0D108BD9-81ED-4DB2-BD59-A6C34878D82A}">
                    <a16:rowId xmlns:a16="http://schemas.microsoft.com/office/drawing/2014/main" val="183997923"/>
                  </a:ext>
                </a:extLst>
              </a:tr>
            </a:tbl>
          </a:graphicData>
        </a:graphic>
      </p:graphicFrame>
    </p:spTree>
    <p:extLst>
      <p:ext uri="{BB962C8B-B14F-4D97-AF65-F5344CB8AC3E}">
        <p14:creationId xmlns:p14="http://schemas.microsoft.com/office/powerpoint/2010/main" val="12799906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err="1"/>
              <a:t>Deblur</a:t>
            </a:r>
            <a:endParaRPr lang="es-ES" sz="2000" dirty="0"/>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pic>
        <p:nvPicPr>
          <p:cNvPr id="6" name="Imagen 5">
            <a:extLst>
              <a:ext uri="{FF2B5EF4-FFF2-40B4-BE49-F238E27FC236}">
                <a16:creationId xmlns:a16="http://schemas.microsoft.com/office/drawing/2014/main" id="{CF0C143B-7BE3-D342-BDED-414119EE89AB}"/>
              </a:ext>
            </a:extLst>
          </p:cNvPr>
          <p:cNvPicPr>
            <a:picLocks noChangeAspect="1"/>
          </p:cNvPicPr>
          <p:nvPr/>
        </p:nvPicPr>
        <p:blipFill rotWithShape="1">
          <a:blip r:embed="rId2"/>
          <a:srcRect t="76891"/>
          <a:stretch/>
        </p:blipFill>
        <p:spPr>
          <a:xfrm>
            <a:off x="3075821" y="1687556"/>
            <a:ext cx="6040358" cy="3482887"/>
          </a:xfrm>
          <a:prstGeom prst="rect">
            <a:avLst/>
          </a:prstGeom>
        </p:spPr>
      </p:pic>
      <p:sp>
        <p:nvSpPr>
          <p:cNvPr id="3" name="Marcador de texto 2">
            <a:extLst>
              <a:ext uri="{FF2B5EF4-FFF2-40B4-BE49-F238E27FC236}">
                <a16:creationId xmlns:a16="http://schemas.microsoft.com/office/drawing/2014/main" id="{F99279E5-19B6-D84C-9A0F-723BA07099E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851829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clasificación de los genes </a:t>
            </a:r>
            <a:r>
              <a:rPr lang="es-ES" dirty="0" err="1">
                <a:solidFill>
                  <a:schemeClr val="accent2">
                    <a:lumMod val="75000"/>
                  </a:schemeClr>
                </a:solidFill>
              </a:rPr>
              <a:t>ARNr</a:t>
            </a:r>
            <a:r>
              <a:rPr lang="es-ES" dirty="0">
                <a:solidFill>
                  <a:schemeClr val="accent2">
                    <a:lumMod val="75000"/>
                  </a:schemeClr>
                </a:solidFill>
              </a:rPr>
              <a:t> 16S</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1620982" y="1940697"/>
            <a:ext cx="8950036" cy="3498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r>
              <a:rPr lang="es-ES" dirty="0"/>
              <a:t>Las lecturas secuenciadas, una vez corregidos sus errores, tienen que ser </a:t>
            </a:r>
            <a:r>
              <a:rPr lang="es-ES" b="1" dirty="0">
                <a:solidFill>
                  <a:schemeClr val="bg2"/>
                </a:solidFill>
              </a:rPr>
              <a:t>comparadas contra bases de datos de referencia del gen </a:t>
            </a:r>
            <a:r>
              <a:rPr lang="es-ES" b="1" dirty="0" err="1">
                <a:solidFill>
                  <a:schemeClr val="bg2"/>
                </a:solidFill>
              </a:rPr>
              <a:t>ARNr</a:t>
            </a:r>
            <a:r>
              <a:rPr lang="es-ES" b="1" dirty="0">
                <a:solidFill>
                  <a:schemeClr val="bg2"/>
                </a:solidFill>
              </a:rPr>
              <a:t> 16S</a:t>
            </a:r>
            <a:r>
              <a:rPr lang="es-ES" dirty="0"/>
              <a:t>. </a:t>
            </a:r>
          </a:p>
          <a:p>
            <a:endParaRPr lang="es-ES" dirty="0"/>
          </a:p>
          <a:p>
            <a:pPr marL="285750" indent="-285750">
              <a:buFontTx/>
              <a:buChar char="-"/>
            </a:pPr>
            <a:r>
              <a:rPr lang="es-ES" dirty="0"/>
              <a:t>Las tres bases de datos que más se han usado para llevar a cabo estas comparaciones han sido </a:t>
            </a:r>
            <a:r>
              <a:rPr lang="es-ES" b="1" dirty="0" err="1">
                <a:solidFill>
                  <a:schemeClr val="bg2"/>
                </a:solidFill>
              </a:rPr>
              <a:t>Greengenes</a:t>
            </a:r>
            <a:r>
              <a:rPr lang="es-ES" dirty="0"/>
              <a:t> (</a:t>
            </a:r>
            <a:r>
              <a:rPr lang="es-ES" dirty="0" err="1"/>
              <a:t>DeSantis</a:t>
            </a:r>
            <a:r>
              <a:rPr lang="es-ES" dirty="0"/>
              <a:t> et al., 2006), </a:t>
            </a:r>
            <a:r>
              <a:rPr lang="es-ES" b="1" dirty="0">
                <a:solidFill>
                  <a:schemeClr val="bg2"/>
                </a:solidFill>
              </a:rPr>
              <a:t>SILVA </a:t>
            </a:r>
            <a:r>
              <a:rPr lang="es-ES" dirty="0"/>
              <a:t>(</a:t>
            </a:r>
            <a:r>
              <a:rPr lang="es-ES" dirty="0" err="1"/>
              <a:t>Quast</a:t>
            </a:r>
            <a:r>
              <a:rPr lang="es-ES" dirty="0"/>
              <a:t> et al., 2013) y </a:t>
            </a:r>
            <a:r>
              <a:rPr lang="es-ES" b="1" dirty="0" err="1">
                <a:solidFill>
                  <a:schemeClr val="bg2"/>
                </a:solidFill>
              </a:rPr>
              <a:t>Ribosomal</a:t>
            </a:r>
            <a:r>
              <a:rPr lang="es-ES" b="1" dirty="0">
                <a:solidFill>
                  <a:schemeClr val="bg2"/>
                </a:solidFill>
              </a:rPr>
              <a:t> </a:t>
            </a:r>
            <a:r>
              <a:rPr lang="es-ES" b="1" dirty="0" err="1">
                <a:solidFill>
                  <a:schemeClr val="bg2"/>
                </a:solidFill>
              </a:rPr>
              <a:t>Database</a:t>
            </a:r>
            <a:r>
              <a:rPr lang="es-ES" b="1" dirty="0">
                <a:solidFill>
                  <a:schemeClr val="bg2"/>
                </a:solidFill>
              </a:rPr>
              <a:t> Project (RDP) </a:t>
            </a:r>
            <a:r>
              <a:rPr lang="es-ES" dirty="0"/>
              <a:t>(Cole et al., 2014). </a:t>
            </a:r>
          </a:p>
          <a:p>
            <a:pPr marL="285750" indent="-285750">
              <a:buFontTx/>
              <a:buChar char="-"/>
            </a:pPr>
            <a:endParaRPr lang="es-ES" dirty="0"/>
          </a:p>
          <a:p>
            <a:pPr marL="285750" indent="-285750">
              <a:buFontTx/>
              <a:buChar char="-"/>
            </a:pPr>
            <a:r>
              <a:rPr lang="es-ES" i="1" dirty="0"/>
              <a:t>Software</a:t>
            </a:r>
            <a:r>
              <a:rPr lang="es-ES" dirty="0"/>
              <a:t> de uso libre capaz de llevar a cabo la asignación taxonómica de las lecturas</a:t>
            </a:r>
          </a:p>
          <a:p>
            <a:pPr marL="285750" indent="-285750">
              <a:buFontTx/>
              <a:buChar char="-"/>
            </a:pPr>
            <a:endParaRPr lang="es-ES" dirty="0"/>
          </a:p>
          <a:p>
            <a:pPr marL="285750" indent="-285750">
              <a:buFontTx/>
              <a:buChar char="-"/>
            </a:pPr>
            <a:r>
              <a:rPr lang="es-ES" b="1" dirty="0">
                <a:solidFill>
                  <a:schemeClr val="bg2"/>
                </a:solidFill>
              </a:rPr>
              <a:t>OBJETIVO: </a:t>
            </a:r>
            <a:r>
              <a:rPr lang="es-ES" dirty="0"/>
              <a:t>Asignar las lecturas a una orden de filo, clase, orden, familia, género o especie comparándolas con estas bases de datos.</a:t>
            </a:r>
          </a:p>
        </p:txBody>
      </p:sp>
      <p:sp>
        <p:nvSpPr>
          <p:cNvPr id="4" name="Marcador de texto 3">
            <a:extLst>
              <a:ext uri="{FF2B5EF4-FFF2-40B4-BE49-F238E27FC236}">
                <a16:creationId xmlns:a16="http://schemas.microsoft.com/office/drawing/2014/main" id="{536A2333-4170-FC49-9BAD-2D1098A171E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3170989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clasificación de los genes </a:t>
            </a:r>
            <a:r>
              <a:rPr lang="es-ES" dirty="0" err="1">
                <a:solidFill>
                  <a:schemeClr val="accent2">
                    <a:lumMod val="75000"/>
                  </a:schemeClr>
                </a:solidFill>
              </a:rPr>
              <a:t>ARNr</a:t>
            </a:r>
            <a:r>
              <a:rPr lang="es-ES" dirty="0">
                <a:solidFill>
                  <a:schemeClr val="accent2">
                    <a:lumMod val="75000"/>
                  </a:schemeClr>
                </a:solidFill>
              </a:rPr>
              <a:t> 16S</a:t>
            </a:r>
            <a:endParaRPr lang="es-ES" sz="2000" dirty="0">
              <a:solidFill>
                <a:schemeClr val="accent2">
                  <a:lumMod val="75000"/>
                </a:schemeClr>
              </a:solidFill>
            </a:endParaRPr>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1219199" y="1290215"/>
            <a:ext cx="8950036" cy="2667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lvl="1"/>
            <a:r>
              <a:rPr lang="es-ES" b="1" dirty="0" err="1">
                <a:solidFill>
                  <a:schemeClr val="bg2"/>
                </a:solidFill>
              </a:rPr>
              <a:t>Greengenes</a:t>
            </a:r>
            <a:endParaRPr lang="es-ES" b="1" dirty="0">
              <a:solidFill>
                <a:schemeClr val="bg2"/>
              </a:solidFill>
            </a:endParaRPr>
          </a:p>
          <a:p>
            <a:pPr lvl="1"/>
            <a:endParaRPr lang="es-ES" b="1" dirty="0"/>
          </a:p>
          <a:p>
            <a:pPr marL="742950" lvl="1" indent="-285750">
              <a:buFontTx/>
              <a:buChar char="-"/>
            </a:pPr>
            <a:r>
              <a:rPr lang="es-ES" dirty="0"/>
              <a:t>Base de datos que nos permite descargar de manera local distintas versiones de la base de datos del gen </a:t>
            </a:r>
            <a:r>
              <a:rPr lang="es-ES" dirty="0" err="1"/>
              <a:t>ARNr</a:t>
            </a:r>
            <a:r>
              <a:rPr lang="es-ES" dirty="0"/>
              <a:t> 16S, es decir, el contenido en la subunidad pequeña del </a:t>
            </a:r>
            <a:r>
              <a:rPr lang="es-ES" dirty="0" err="1"/>
              <a:t>ARNr</a:t>
            </a:r>
            <a:r>
              <a:rPr lang="es-ES" dirty="0"/>
              <a:t> de </a:t>
            </a:r>
            <a:r>
              <a:rPr lang="es-ES" b="1" dirty="0">
                <a:solidFill>
                  <a:schemeClr val="bg2"/>
                </a:solidFill>
              </a:rPr>
              <a:t>arqueas y bacterias </a:t>
            </a:r>
            <a:r>
              <a:rPr lang="es-ES" dirty="0"/>
              <a:t>(</a:t>
            </a:r>
            <a:r>
              <a:rPr lang="es-ES" dirty="0" err="1"/>
              <a:t>DeSantis</a:t>
            </a:r>
            <a:r>
              <a:rPr lang="es-ES" dirty="0"/>
              <a:t> et al., 2006). </a:t>
            </a:r>
          </a:p>
          <a:p>
            <a:pPr marL="742950" lvl="1" indent="-285750">
              <a:buFontTx/>
              <a:buChar char="-"/>
            </a:pPr>
            <a:endParaRPr lang="es-ES" dirty="0"/>
          </a:p>
          <a:p>
            <a:pPr marL="742950" lvl="1" indent="-285750">
              <a:buFontTx/>
              <a:buChar char="-"/>
            </a:pPr>
            <a:r>
              <a:rPr lang="es-ES" dirty="0"/>
              <a:t>Hay algo más de 1 000 000 secuencias de ARN de más de 90 000 organismos</a:t>
            </a:r>
          </a:p>
          <a:p>
            <a:pPr marL="742950" lvl="1" indent="-285750">
              <a:buFontTx/>
              <a:buChar char="-"/>
            </a:pPr>
            <a:endParaRPr lang="es-ES" dirty="0"/>
          </a:p>
          <a:p>
            <a:pPr marL="742950" lvl="1" indent="-285750">
              <a:buFontTx/>
              <a:buChar char="-"/>
            </a:pPr>
            <a:r>
              <a:rPr lang="es-ES" dirty="0"/>
              <a:t>De media, el tamaño de cada secuencia es de 1 400 nucleótidos.</a:t>
            </a:r>
          </a:p>
        </p:txBody>
      </p:sp>
      <p:pic>
        <p:nvPicPr>
          <p:cNvPr id="4" name="Imagen 3" descr="Interfaz de usuario gráfica, Texto, Aplicación&#10;&#10;Descripción generada automáticamente">
            <a:extLst>
              <a:ext uri="{FF2B5EF4-FFF2-40B4-BE49-F238E27FC236}">
                <a16:creationId xmlns:a16="http://schemas.microsoft.com/office/drawing/2014/main" id="{CE3CFE79-A728-DE4E-849E-896DC3186F8B}"/>
              </a:ext>
            </a:extLst>
          </p:cNvPr>
          <p:cNvPicPr>
            <a:picLocks noChangeAspect="1"/>
          </p:cNvPicPr>
          <p:nvPr/>
        </p:nvPicPr>
        <p:blipFill>
          <a:blip r:embed="rId2"/>
          <a:stretch>
            <a:fillRect/>
          </a:stretch>
        </p:blipFill>
        <p:spPr>
          <a:xfrm>
            <a:off x="3491346" y="4017029"/>
            <a:ext cx="4779818" cy="2072499"/>
          </a:xfrm>
          <a:prstGeom prst="rect">
            <a:avLst/>
          </a:prstGeom>
        </p:spPr>
      </p:pic>
      <p:sp>
        <p:nvSpPr>
          <p:cNvPr id="6" name="Rectángulo 5">
            <a:extLst>
              <a:ext uri="{FF2B5EF4-FFF2-40B4-BE49-F238E27FC236}">
                <a16:creationId xmlns:a16="http://schemas.microsoft.com/office/drawing/2014/main" id="{6E2D5024-6751-1D44-BB69-6D9661E823F1}"/>
              </a:ext>
            </a:extLst>
          </p:cNvPr>
          <p:cNvSpPr/>
          <p:nvPr/>
        </p:nvSpPr>
        <p:spPr>
          <a:xfrm>
            <a:off x="3575689" y="6089528"/>
            <a:ext cx="4237057" cy="369332"/>
          </a:xfrm>
          <a:prstGeom prst="rect">
            <a:avLst/>
          </a:prstGeom>
        </p:spPr>
        <p:txBody>
          <a:bodyPr wrap="none">
            <a:spAutoFit/>
          </a:bodyPr>
          <a:lstStyle/>
          <a:p>
            <a:r>
              <a:rPr lang="es-ES" dirty="0"/>
              <a:t>https://</a:t>
            </a:r>
            <a:r>
              <a:rPr lang="es-ES" dirty="0" err="1"/>
              <a:t>greengenes.secondgenome.com</a:t>
            </a:r>
            <a:endParaRPr lang="es-ES" dirty="0"/>
          </a:p>
        </p:txBody>
      </p:sp>
      <p:sp>
        <p:nvSpPr>
          <p:cNvPr id="7" name="Marcador de texto 6">
            <a:extLst>
              <a:ext uri="{FF2B5EF4-FFF2-40B4-BE49-F238E27FC236}">
                <a16:creationId xmlns:a16="http://schemas.microsoft.com/office/drawing/2014/main" id="{AD41FAA6-5E43-A34F-8558-C81DDB29653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6152276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561109" y="868818"/>
            <a:ext cx="10487891" cy="2944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lvl="1"/>
            <a:endParaRPr lang="es-ES" b="1" dirty="0"/>
          </a:p>
          <a:p>
            <a:pPr lvl="1"/>
            <a:endParaRPr lang="es-ES" b="1" dirty="0"/>
          </a:p>
          <a:p>
            <a:pPr lvl="1"/>
            <a:r>
              <a:rPr lang="es-ES" b="1" dirty="0" err="1">
                <a:solidFill>
                  <a:schemeClr val="bg2"/>
                </a:solidFill>
              </a:rPr>
              <a:t>Ribosomal</a:t>
            </a:r>
            <a:r>
              <a:rPr lang="es-ES" b="1" dirty="0">
                <a:solidFill>
                  <a:schemeClr val="bg2"/>
                </a:solidFill>
              </a:rPr>
              <a:t> </a:t>
            </a:r>
            <a:r>
              <a:rPr lang="es-ES" b="1" dirty="0" err="1">
                <a:solidFill>
                  <a:schemeClr val="bg2"/>
                </a:solidFill>
              </a:rPr>
              <a:t>Database</a:t>
            </a:r>
            <a:r>
              <a:rPr lang="es-ES" b="1" dirty="0">
                <a:solidFill>
                  <a:schemeClr val="bg2"/>
                </a:solidFill>
              </a:rPr>
              <a:t> Project (RDP) </a:t>
            </a:r>
          </a:p>
          <a:p>
            <a:pPr lvl="1"/>
            <a:endParaRPr lang="es-ES" b="1" dirty="0">
              <a:solidFill>
                <a:schemeClr val="bg2"/>
              </a:solidFill>
            </a:endParaRPr>
          </a:p>
          <a:p>
            <a:pPr lvl="1"/>
            <a:r>
              <a:rPr lang="es-ES" dirty="0"/>
              <a:t>- Base de datos</a:t>
            </a:r>
            <a:r>
              <a:rPr lang="es-ES" b="1" dirty="0"/>
              <a:t> </a:t>
            </a:r>
            <a:r>
              <a:rPr lang="es-ES" dirty="0"/>
              <a:t>que contiene la secuencia de casi 3 000 000 de del gen </a:t>
            </a:r>
            <a:r>
              <a:rPr lang="es-ES" dirty="0" err="1"/>
              <a:t>ARNr</a:t>
            </a:r>
            <a:r>
              <a:rPr lang="es-ES" dirty="0"/>
              <a:t> de la subunidad pequeña (SSU) de arqueas y bacterias</a:t>
            </a:r>
          </a:p>
          <a:p>
            <a:pPr marL="742950" lvl="1" indent="-285750">
              <a:buFontTx/>
              <a:buChar char="-"/>
            </a:pPr>
            <a:r>
              <a:rPr lang="es-ES" dirty="0"/>
              <a:t>Además incluye 62 000 secuencias de la subunidad grande </a:t>
            </a:r>
            <a:r>
              <a:rPr lang="es-ES" dirty="0" err="1"/>
              <a:t>ribosomal</a:t>
            </a:r>
            <a:r>
              <a:rPr lang="es-ES" dirty="0"/>
              <a:t> (LSU) de hongos</a:t>
            </a:r>
          </a:p>
          <a:p>
            <a:pPr marL="742950" lvl="1" indent="-285750">
              <a:buFontTx/>
              <a:buChar char="-"/>
            </a:pPr>
            <a:r>
              <a:rPr lang="es-ES" dirty="0"/>
              <a:t>La mayoría de secuencias de esta base de datos están incompletas (Cole et al., 2014)</a:t>
            </a:r>
          </a:p>
          <a:p>
            <a:pPr marL="742950" lvl="1" indent="-285750">
              <a:buFontTx/>
              <a:buChar char="-"/>
            </a:pPr>
            <a:endParaRPr lang="es-ES" dirty="0"/>
          </a:p>
          <a:p>
            <a:pPr marL="742950" lvl="1" indent="-285750">
              <a:buFontTx/>
              <a:buChar char="-"/>
            </a:pPr>
            <a:r>
              <a:rPr lang="es-ES" dirty="0"/>
              <a:t>https://</a:t>
            </a:r>
            <a:r>
              <a:rPr lang="es-ES" dirty="0" err="1"/>
              <a:t>rdp.cme.msu.edu</a:t>
            </a:r>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clasificación de los genes </a:t>
            </a:r>
            <a:r>
              <a:rPr lang="es-ES" dirty="0" err="1">
                <a:solidFill>
                  <a:schemeClr val="accent2">
                    <a:lumMod val="75000"/>
                  </a:schemeClr>
                </a:solidFill>
              </a:rPr>
              <a:t>ARNr</a:t>
            </a:r>
            <a:r>
              <a:rPr lang="es-ES" dirty="0">
                <a:solidFill>
                  <a:schemeClr val="accent2">
                    <a:lumMod val="75000"/>
                  </a:schemeClr>
                </a:solidFill>
              </a:rPr>
              <a:t> 16S</a:t>
            </a:r>
            <a:endParaRPr lang="es-ES" sz="2000" dirty="0">
              <a:solidFill>
                <a:schemeClr val="accent2">
                  <a:lumMod val="75000"/>
                </a:schemeClr>
              </a:solidFill>
            </a:endParaRPr>
          </a:p>
        </p:txBody>
      </p:sp>
      <p:pic>
        <p:nvPicPr>
          <p:cNvPr id="4" name="Imagen 3" descr="Imagen que contiene Forma&#10;&#10;Descripción generada automáticamente">
            <a:extLst>
              <a:ext uri="{FF2B5EF4-FFF2-40B4-BE49-F238E27FC236}">
                <a16:creationId xmlns:a16="http://schemas.microsoft.com/office/drawing/2014/main" id="{A0DE355C-DB68-954B-B6B0-0F2DE4690FFD}"/>
              </a:ext>
            </a:extLst>
          </p:cNvPr>
          <p:cNvPicPr>
            <a:picLocks noChangeAspect="1"/>
          </p:cNvPicPr>
          <p:nvPr/>
        </p:nvPicPr>
        <p:blipFill>
          <a:blip r:embed="rId2"/>
          <a:stretch>
            <a:fillRect/>
          </a:stretch>
        </p:blipFill>
        <p:spPr>
          <a:xfrm>
            <a:off x="6463723" y="3519952"/>
            <a:ext cx="4445513" cy="2772944"/>
          </a:xfrm>
          <a:prstGeom prst="rect">
            <a:avLst/>
          </a:prstGeom>
        </p:spPr>
      </p:pic>
      <p:pic>
        <p:nvPicPr>
          <p:cNvPr id="8" name="Imagen 7" descr="Icono&#10;&#10;Descripción generada automáticamente">
            <a:extLst>
              <a:ext uri="{FF2B5EF4-FFF2-40B4-BE49-F238E27FC236}">
                <a16:creationId xmlns:a16="http://schemas.microsoft.com/office/drawing/2014/main" id="{F40B5CED-5EFD-B047-B4F7-183B804C56D8}"/>
              </a:ext>
            </a:extLst>
          </p:cNvPr>
          <p:cNvPicPr>
            <a:picLocks noChangeAspect="1"/>
          </p:cNvPicPr>
          <p:nvPr/>
        </p:nvPicPr>
        <p:blipFill>
          <a:blip r:embed="rId3"/>
          <a:stretch>
            <a:fillRect/>
          </a:stretch>
        </p:blipFill>
        <p:spPr>
          <a:xfrm>
            <a:off x="3318677" y="4600332"/>
            <a:ext cx="2755900" cy="1727200"/>
          </a:xfrm>
          <a:prstGeom prst="rect">
            <a:avLst/>
          </a:prstGeom>
        </p:spPr>
      </p:pic>
      <p:sp>
        <p:nvSpPr>
          <p:cNvPr id="7" name="Marcador de texto 6">
            <a:extLst>
              <a:ext uri="{FF2B5EF4-FFF2-40B4-BE49-F238E27FC236}">
                <a16:creationId xmlns:a16="http://schemas.microsoft.com/office/drawing/2014/main" id="{9FD752AA-40C1-4F49-B0B1-68290F056CB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55207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852054" y="1442005"/>
            <a:ext cx="10487891" cy="322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lvl="1"/>
            <a:r>
              <a:rPr lang="es-ES" b="1" dirty="0">
                <a:solidFill>
                  <a:schemeClr val="bg2"/>
                </a:solidFill>
              </a:rPr>
              <a:t>SILVA</a:t>
            </a:r>
          </a:p>
          <a:p>
            <a:pPr lvl="1"/>
            <a:endParaRPr lang="es-ES" b="1" dirty="0"/>
          </a:p>
          <a:p>
            <a:pPr marL="742950" lvl="1" indent="-285750">
              <a:buFontTx/>
              <a:buChar char="-"/>
            </a:pPr>
            <a:r>
              <a:rPr lang="es-ES" dirty="0"/>
              <a:t>Se trata de un proyecto y un recurso en la red de ARN </a:t>
            </a:r>
            <a:r>
              <a:rPr lang="es-ES" dirty="0" err="1"/>
              <a:t>ribosomales</a:t>
            </a:r>
            <a:r>
              <a:rPr lang="es-ES" dirty="0"/>
              <a:t> cuya calidad ha sido comprobada</a:t>
            </a:r>
          </a:p>
          <a:p>
            <a:pPr marL="742950" lvl="1" indent="-285750">
              <a:buFontTx/>
              <a:buChar char="-"/>
            </a:pPr>
            <a:endParaRPr lang="es-ES" dirty="0"/>
          </a:p>
          <a:p>
            <a:pPr marL="742950" lvl="1" indent="-285750">
              <a:buFontTx/>
              <a:buChar char="-"/>
            </a:pPr>
            <a:r>
              <a:rPr lang="es-ES" dirty="0"/>
              <a:t>Las secuencias de la subunidad pequeña (16S/18S y SSU) y la subunidad grande (23S/28S y LSU) de los tres dominios (bacterias, arqueas y eucariotas) están presentes en esta base de datos </a:t>
            </a:r>
            <a:r>
              <a:rPr lang="es-ES" b="1" dirty="0">
                <a:solidFill>
                  <a:schemeClr val="bg2"/>
                </a:solidFill>
              </a:rPr>
              <a:t>(principal ventaja del proyecto SILVA con respecto a </a:t>
            </a:r>
            <a:r>
              <a:rPr lang="es-ES" b="1" dirty="0" err="1">
                <a:solidFill>
                  <a:schemeClr val="bg2"/>
                </a:solidFill>
              </a:rPr>
              <a:t>Greengenes</a:t>
            </a:r>
            <a:r>
              <a:rPr lang="es-ES" b="1" dirty="0">
                <a:solidFill>
                  <a:schemeClr val="bg2"/>
                </a:solidFill>
              </a:rPr>
              <a:t> y RDP, que incluyen principalmente secuencias de arqueas y bacterias)</a:t>
            </a:r>
          </a:p>
          <a:p>
            <a:pPr marL="742950" lvl="1" indent="-285750">
              <a:buFontTx/>
              <a:buChar char="-"/>
            </a:pPr>
            <a:endParaRPr lang="es-ES" b="1" dirty="0">
              <a:solidFill>
                <a:schemeClr val="bg2"/>
              </a:solidFill>
            </a:endParaRPr>
          </a:p>
          <a:p>
            <a:pPr marL="742950" lvl="1" indent="-285750">
              <a:buFontTx/>
              <a:buChar char="-"/>
            </a:pPr>
            <a:r>
              <a:rPr lang="es-ES" dirty="0"/>
              <a:t>Se encuentra la secuencia de la </a:t>
            </a:r>
            <a:r>
              <a:rPr lang="es-ES" b="1" dirty="0">
                <a:solidFill>
                  <a:schemeClr val="bg2"/>
                </a:solidFill>
              </a:rPr>
              <a:t>subunidad grande y pequeña </a:t>
            </a:r>
            <a:r>
              <a:rPr lang="es-ES" dirty="0"/>
              <a:t>de los ribosomas.</a:t>
            </a:r>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para la clasificación de los genes </a:t>
            </a:r>
            <a:r>
              <a:rPr lang="es-ES" dirty="0" err="1"/>
              <a:t>ARNr</a:t>
            </a:r>
            <a:r>
              <a:rPr lang="es-ES" dirty="0"/>
              <a:t> 16S</a:t>
            </a:r>
            <a:endParaRPr lang="es-ES" sz="2000" dirty="0"/>
          </a:p>
        </p:txBody>
      </p:sp>
      <p:sp>
        <p:nvSpPr>
          <p:cNvPr id="3" name="Rectángulo 2">
            <a:extLst>
              <a:ext uri="{FF2B5EF4-FFF2-40B4-BE49-F238E27FC236}">
                <a16:creationId xmlns:a16="http://schemas.microsoft.com/office/drawing/2014/main" id="{661D282D-CAA7-584C-A7A1-244DD7E2EBA9}"/>
              </a:ext>
            </a:extLst>
          </p:cNvPr>
          <p:cNvSpPr/>
          <p:nvPr/>
        </p:nvSpPr>
        <p:spPr>
          <a:xfrm>
            <a:off x="4785351" y="5519872"/>
            <a:ext cx="2621295" cy="369332"/>
          </a:xfrm>
          <a:prstGeom prst="rect">
            <a:avLst/>
          </a:prstGeom>
        </p:spPr>
        <p:txBody>
          <a:bodyPr wrap="none">
            <a:spAutoFit/>
          </a:bodyPr>
          <a:lstStyle/>
          <a:p>
            <a:r>
              <a:rPr lang="es-ES" dirty="0"/>
              <a:t>https://</a:t>
            </a:r>
            <a:r>
              <a:rPr lang="es-ES" dirty="0" err="1"/>
              <a:t>www.arb-silva.de</a:t>
            </a:r>
            <a:endParaRPr lang="es-ES" dirty="0"/>
          </a:p>
        </p:txBody>
      </p:sp>
      <p:pic>
        <p:nvPicPr>
          <p:cNvPr id="7" name="Imagen 6" descr="Logotipo&#10;&#10;Descripción generada automáticamente">
            <a:extLst>
              <a:ext uri="{FF2B5EF4-FFF2-40B4-BE49-F238E27FC236}">
                <a16:creationId xmlns:a16="http://schemas.microsoft.com/office/drawing/2014/main" id="{553E3B06-9371-8D4E-BF50-488CC5F15417}"/>
              </a:ext>
            </a:extLst>
          </p:cNvPr>
          <p:cNvPicPr>
            <a:picLocks noChangeAspect="1"/>
          </p:cNvPicPr>
          <p:nvPr/>
        </p:nvPicPr>
        <p:blipFill>
          <a:blip r:embed="rId2"/>
          <a:stretch>
            <a:fillRect/>
          </a:stretch>
        </p:blipFill>
        <p:spPr>
          <a:xfrm>
            <a:off x="1326572" y="4972556"/>
            <a:ext cx="3276600" cy="1117600"/>
          </a:xfrm>
          <a:prstGeom prst="rect">
            <a:avLst/>
          </a:prstGeom>
        </p:spPr>
      </p:pic>
      <p:sp>
        <p:nvSpPr>
          <p:cNvPr id="4" name="Rectángulo 3">
            <a:extLst>
              <a:ext uri="{FF2B5EF4-FFF2-40B4-BE49-F238E27FC236}">
                <a16:creationId xmlns:a16="http://schemas.microsoft.com/office/drawing/2014/main" id="{8A28426E-0C34-F947-89D7-7207832D2478}"/>
              </a:ext>
            </a:extLst>
          </p:cNvPr>
          <p:cNvSpPr/>
          <p:nvPr/>
        </p:nvSpPr>
        <p:spPr>
          <a:xfrm>
            <a:off x="5184492" y="5962066"/>
            <a:ext cx="5622052" cy="646331"/>
          </a:xfrm>
          <a:prstGeom prst="rect">
            <a:avLst/>
          </a:prstGeom>
        </p:spPr>
        <p:txBody>
          <a:bodyPr wrap="none">
            <a:spAutoFit/>
          </a:bodyPr>
          <a:lstStyle/>
          <a:p>
            <a:r>
              <a:rPr lang="es-ES" dirty="0"/>
              <a:t>Link para descargar secuencias de Silva para dada2:</a:t>
            </a:r>
          </a:p>
          <a:p>
            <a:r>
              <a:rPr lang="es-ES" dirty="0"/>
              <a:t>https://</a:t>
            </a:r>
            <a:r>
              <a:rPr lang="es-ES" dirty="0" err="1"/>
              <a:t>zenodo.org</a:t>
            </a:r>
            <a:r>
              <a:rPr lang="es-ES" dirty="0"/>
              <a:t>/record/1172783#.YhItSC0rxbV</a:t>
            </a:r>
          </a:p>
        </p:txBody>
      </p:sp>
      <p:sp>
        <p:nvSpPr>
          <p:cNvPr id="10" name="Marcador de texto 9">
            <a:extLst>
              <a:ext uri="{FF2B5EF4-FFF2-40B4-BE49-F238E27FC236}">
                <a16:creationId xmlns:a16="http://schemas.microsoft.com/office/drawing/2014/main" id="{B4D36C82-AE06-0A48-9684-ED05684C4F4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5941974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852054" y="1400988"/>
            <a:ext cx="10487891" cy="45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lvl="1"/>
            <a:r>
              <a:rPr lang="es-ES" b="1" dirty="0">
                <a:solidFill>
                  <a:schemeClr val="bg2"/>
                </a:solidFill>
              </a:rPr>
              <a:t>SILVA</a:t>
            </a:r>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para la clasificación de los genes </a:t>
            </a:r>
            <a:r>
              <a:rPr lang="es-ES" dirty="0" err="1"/>
              <a:t>ARNr</a:t>
            </a:r>
            <a:r>
              <a:rPr lang="es-ES" dirty="0"/>
              <a:t> 16S</a:t>
            </a:r>
            <a:endParaRPr lang="es-ES" sz="2000" dirty="0"/>
          </a:p>
        </p:txBody>
      </p:sp>
      <p:sp>
        <p:nvSpPr>
          <p:cNvPr id="3" name="Rectángulo 2">
            <a:extLst>
              <a:ext uri="{FF2B5EF4-FFF2-40B4-BE49-F238E27FC236}">
                <a16:creationId xmlns:a16="http://schemas.microsoft.com/office/drawing/2014/main" id="{661D282D-CAA7-584C-A7A1-244DD7E2EBA9}"/>
              </a:ext>
            </a:extLst>
          </p:cNvPr>
          <p:cNvSpPr/>
          <p:nvPr/>
        </p:nvSpPr>
        <p:spPr>
          <a:xfrm>
            <a:off x="7722516" y="5807425"/>
            <a:ext cx="2621295" cy="369332"/>
          </a:xfrm>
          <a:prstGeom prst="rect">
            <a:avLst/>
          </a:prstGeom>
        </p:spPr>
        <p:txBody>
          <a:bodyPr wrap="none">
            <a:spAutoFit/>
          </a:bodyPr>
          <a:lstStyle/>
          <a:p>
            <a:r>
              <a:rPr lang="es-ES" dirty="0"/>
              <a:t>https://</a:t>
            </a:r>
            <a:r>
              <a:rPr lang="es-ES" dirty="0" err="1"/>
              <a:t>www.arb-silva.de</a:t>
            </a:r>
            <a:endParaRPr lang="es-ES" dirty="0"/>
          </a:p>
        </p:txBody>
      </p:sp>
      <p:pic>
        <p:nvPicPr>
          <p:cNvPr id="7" name="Imagen 6" descr="Interfaz de usuario gráfica&#10;&#10;Descripción generada automáticamente con confianza media">
            <a:extLst>
              <a:ext uri="{FF2B5EF4-FFF2-40B4-BE49-F238E27FC236}">
                <a16:creationId xmlns:a16="http://schemas.microsoft.com/office/drawing/2014/main" id="{DDD4B377-38FF-744C-9F4C-0CCB237A5BED}"/>
              </a:ext>
            </a:extLst>
          </p:cNvPr>
          <p:cNvPicPr>
            <a:picLocks noChangeAspect="1"/>
          </p:cNvPicPr>
          <p:nvPr/>
        </p:nvPicPr>
        <p:blipFill>
          <a:blip r:embed="rId2"/>
          <a:stretch>
            <a:fillRect/>
          </a:stretch>
        </p:blipFill>
        <p:spPr>
          <a:xfrm>
            <a:off x="2601495" y="1257339"/>
            <a:ext cx="3090619" cy="4658993"/>
          </a:xfrm>
          <a:prstGeom prst="rect">
            <a:avLst/>
          </a:prstGeom>
        </p:spPr>
      </p:pic>
      <p:pic>
        <p:nvPicPr>
          <p:cNvPr id="10" name="Imagen 9" descr="Interfaz de usuario gráfica, Aplicación, Word&#10;&#10;Descripción generada automáticamente">
            <a:extLst>
              <a:ext uri="{FF2B5EF4-FFF2-40B4-BE49-F238E27FC236}">
                <a16:creationId xmlns:a16="http://schemas.microsoft.com/office/drawing/2014/main" id="{35D5C9C6-D0D2-234C-BD6E-09B956850D6A}"/>
              </a:ext>
            </a:extLst>
          </p:cNvPr>
          <p:cNvPicPr>
            <a:picLocks noChangeAspect="1"/>
          </p:cNvPicPr>
          <p:nvPr/>
        </p:nvPicPr>
        <p:blipFill>
          <a:blip r:embed="rId3"/>
          <a:stretch>
            <a:fillRect/>
          </a:stretch>
        </p:blipFill>
        <p:spPr>
          <a:xfrm>
            <a:off x="6018746" y="1442005"/>
            <a:ext cx="4519304" cy="4207628"/>
          </a:xfrm>
          <a:prstGeom prst="rect">
            <a:avLst/>
          </a:prstGeom>
        </p:spPr>
      </p:pic>
      <p:sp>
        <p:nvSpPr>
          <p:cNvPr id="8" name="Marcador de texto 7">
            <a:extLst>
              <a:ext uri="{FF2B5EF4-FFF2-40B4-BE49-F238E27FC236}">
                <a16:creationId xmlns:a16="http://schemas.microsoft.com/office/drawing/2014/main" id="{0D6A7F72-827A-194F-A76F-B0449EAF3ED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278121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755072" y="1876842"/>
            <a:ext cx="10487891" cy="211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lvl="1"/>
            <a:r>
              <a:rPr lang="es-ES" b="1" dirty="0">
                <a:solidFill>
                  <a:schemeClr val="bg2"/>
                </a:solidFill>
              </a:rPr>
              <a:t>BLAST</a:t>
            </a:r>
          </a:p>
          <a:p>
            <a:pPr marL="742950" lvl="1" indent="-285750">
              <a:buFontTx/>
              <a:buChar char="-"/>
            </a:pPr>
            <a:r>
              <a:rPr lang="es-ES" dirty="0"/>
              <a:t>Realizar búsquedas de nuestras secuencias en la base de datos del NCBI BLAST (Basic Local </a:t>
            </a:r>
            <a:r>
              <a:rPr lang="es-ES" dirty="0" err="1"/>
              <a:t>Alignment</a:t>
            </a:r>
            <a:r>
              <a:rPr lang="es-ES" dirty="0"/>
              <a:t> </a:t>
            </a:r>
            <a:r>
              <a:rPr lang="es-ES" dirty="0" err="1"/>
              <a:t>Search</a:t>
            </a:r>
            <a:r>
              <a:rPr lang="es-ES" dirty="0"/>
              <a:t> </a:t>
            </a:r>
            <a:r>
              <a:rPr lang="es-ES" dirty="0" err="1"/>
              <a:t>tool</a:t>
            </a:r>
            <a:r>
              <a:rPr lang="es-ES" dirty="0"/>
              <a:t>) y realizar alineamientos locales,</a:t>
            </a:r>
          </a:p>
          <a:p>
            <a:pPr marL="742950" lvl="1" indent="-285750">
              <a:buFontTx/>
              <a:buChar char="-"/>
            </a:pPr>
            <a:r>
              <a:rPr lang="es-ES" dirty="0"/>
              <a:t>Estrategia más general, no enfocado a ARN </a:t>
            </a:r>
            <a:r>
              <a:rPr lang="es-ES" dirty="0" err="1"/>
              <a:t>ribosomal</a:t>
            </a:r>
            <a:r>
              <a:rPr lang="es-ES" dirty="0"/>
              <a:t>. </a:t>
            </a:r>
          </a:p>
          <a:p>
            <a:pPr marL="742950" lvl="1" indent="-285750">
              <a:buFontTx/>
              <a:buChar char="-"/>
            </a:pPr>
            <a:endParaRPr lang="es-ES" dirty="0"/>
          </a:p>
          <a:p>
            <a:pPr marL="742950" lvl="1" indent="-285750">
              <a:buFontTx/>
              <a:buChar char="-"/>
            </a:pPr>
            <a:endParaRPr lang="es-ES" dirty="0"/>
          </a:p>
          <a:p>
            <a:pPr marL="742950" lvl="1" indent="-285750">
              <a:buFontTx/>
              <a:buChar char="-"/>
            </a:pPr>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para la clasificación de los genes </a:t>
            </a:r>
            <a:r>
              <a:rPr lang="es-ES" dirty="0" err="1"/>
              <a:t>ARNr</a:t>
            </a:r>
            <a:r>
              <a:rPr lang="es-ES" dirty="0"/>
              <a:t> 16S</a:t>
            </a:r>
            <a:endParaRPr lang="es-ES" sz="2000" dirty="0"/>
          </a:p>
        </p:txBody>
      </p:sp>
      <p:pic>
        <p:nvPicPr>
          <p:cNvPr id="4" name="Imagen 3" descr="Interfaz de usuario gráfica, Diagrama&#10;&#10;Descripción generada automáticamente con confianza media">
            <a:extLst>
              <a:ext uri="{FF2B5EF4-FFF2-40B4-BE49-F238E27FC236}">
                <a16:creationId xmlns:a16="http://schemas.microsoft.com/office/drawing/2014/main" id="{188FAB83-9F35-9247-AA56-461FDCDAB437}"/>
              </a:ext>
            </a:extLst>
          </p:cNvPr>
          <p:cNvPicPr>
            <a:picLocks noChangeAspect="1"/>
          </p:cNvPicPr>
          <p:nvPr/>
        </p:nvPicPr>
        <p:blipFill>
          <a:blip r:embed="rId2"/>
          <a:stretch>
            <a:fillRect/>
          </a:stretch>
        </p:blipFill>
        <p:spPr>
          <a:xfrm>
            <a:off x="1676793" y="3429000"/>
            <a:ext cx="9427625" cy="2113359"/>
          </a:xfrm>
          <a:prstGeom prst="rect">
            <a:avLst/>
          </a:prstGeom>
        </p:spPr>
      </p:pic>
      <p:sp>
        <p:nvSpPr>
          <p:cNvPr id="7" name="Marcador de texto 6">
            <a:extLst>
              <a:ext uri="{FF2B5EF4-FFF2-40B4-BE49-F238E27FC236}">
                <a16:creationId xmlns:a16="http://schemas.microsoft.com/office/drawing/2014/main" id="{9A85D3C8-EBD6-0B4A-9710-A1422EF9B71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92299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A800A9-0134-FC47-A60D-B66D57E7E007}"/>
              </a:ext>
            </a:extLst>
          </p:cNvPr>
          <p:cNvSpPr>
            <a:spLocks noChangeArrowheads="1"/>
          </p:cNvSpPr>
          <p:nvPr/>
        </p:nvSpPr>
        <p:spPr bwMode="auto">
          <a:xfrm>
            <a:off x="1004455" y="1626671"/>
            <a:ext cx="9802090" cy="322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26960" numCol="1" anchor="ctr" anchorCtr="0" compatLnSpc="1">
            <a:prstTxWarp prst="textNoShape">
              <a:avLst/>
            </a:prstTxWarp>
            <a:spAutoFit/>
          </a:bodyPr>
          <a:lstStyle/>
          <a:p>
            <a:pPr marL="742950" lvl="1" indent="-285750">
              <a:buFontTx/>
              <a:buChar char="-"/>
            </a:pPr>
            <a:endParaRPr lang="es-ES" dirty="0"/>
          </a:p>
          <a:p>
            <a:r>
              <a:rPr lang="es-ES" dirty="0"/>
              <a:t>Los </a:t>
            </a:r>
            <a:r>
              <a:rPr lang="es-ES" b="1" dirty="0">
                <a:solidFill>
                  <a:schemeClr val="bg2"/>
                </a:solidFill>
              </a:rPr>
              <a:t>algoritmos de clasificación </a:t>
            </a:r>
            <a:r>
              <a:rPr lang="es-ES" dirty="0"/>
              <a:t>para los genes </a:t>
            </a:r>
            <a:r>
              <a:rPr lang="es-ES" dirty="0" err="1"/>
              <a:t>ARNr</a:t>
            </a:r>
            <a:r>
              <a:rPr lang="es-ES" dirty="0"/>
              <a:t> 16S que están implementados en estos </a:t>
            </a:r>
            <a:r>
              <a:rPr lang="es-ES" i="1" dirty="0"/>
              <a:t>softwares</a:t>
            </a:r>
            <a:r>
              <a:rPr lang="es-ES" dirty="0"/>
              <a:t> se han basado en </a:t>
            </a:r>
            <a:r>
              <a:rPr lang="es-ES" b="1" dirty="0">
                <a:solidFill>
                  <a:schemeClr val="bg2"/>
                </a:solidFill>
              </a:rPr>
              <a:t>el clasificador RDP, en BLAST, UCLUST o </a:t>
            </a:r>
            <a:r>
              <a:rPr lang="es-ES" b="1" dirty="0" err="1">
                <a:solidFill>
                  <a:schemeClr val="bg2"/>
                </a:solidFill>
              </a:rPr>
              <a:t>SortMeRNA</a:t>
            </a:r>
            <a:r>
              <a:rPr lang="es-ES" dirty="0"/>
              <a:t>. </a:t>
            </a:r>
          </a:p>
          <a:p>
            <a:endParaRPr lang="es-ES" dirty="0"/>
          </a:p>
          <a:p>
            <a:endParaRPr lang="es-ES" dirty="0"/>
          </a:p>
          <a:p>
            <a:r>
              <a:rPr lang="es-ES" dirty="0"/>
              <a:t>Existen clasificadores más modernos basados en algoritmos bayesianos como </a:t>
            </a:r>
            <a:r>
              <a:rPr lang="es-ES" b="1" dirty="0">
                <a:solidFill>
                  <a:schemeClr val="bg2"/>
                </a:solidFill>
              </a:rPr>
              <a:t>VSEARCH y BLAST+.</a:t>
            </a:r>
          </a:p>
          <a:p>
            <a:endParaRPr lang="es-ES" b="1" dirty="0">
              <a:solidFill>
                <a:schemeClr val="bg2"/>
              </a:solidFill>
            </a:endParaRPr>
          </a:p>
          <a:p>
            <a:r>
              <a:rPr lang="es-ES" b="1" dirty="0">
                <a:solidFill>
                  <a:schemeClr val="bg2"/>
                </a:solidFill>
              </a:rPr>
              <a:t> </a:t>
            </a:r>
            <a:r>
              <a:rPr lang="es-ES" dirty="0"/>
              <a:t>Algunos de estos algoritmos ya los hemos mencionado anteriormente ya que se utilizan también para comparar secuencias de genes con las presentes en las bases de datos. </a:t>
            </a:r>
          </a:p>
          <a:p>
            <a:r>
              <a:rPr lang="es-ES" dirty="0"/>
              <a:t> </a:t>
            </a:r>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para la clasificación de los genes </a:t>
            </a:r>
            <a:r>
              <a:rPr lang="es-ES" dirty="0" err="1">
                <a:solidFill>
                  <a:schemeClr val="accent2">
                    <a:lumMod val="75000"/>
                  </a:schemeClr>
                </a:solidFill>
              </a:rPr>
              <a:t>ARNr</a:t>
            </a:r>
            <a:r>
              <a:rPr lang="es-ES" dirty="0">
                <a:solidFill>
                  <a:schemeClr val="accent2">
                    <a:lumMod val="75000"/>
                  </a:schemeClr>
                </a:solidFill>
              </a:rPr>
              <a:t> 16S</a:t>
            </a:r>
            <a:endParaRPr lang="es-ES" sz="2000" dirty="0">
              <a:solidFill>
                <a:schemeClr val="accent2">
                  <a:lumMod val="75000"/>
                </a:schemeClr>
              </a:solidFill>
            </a:endParaRPr>
          </a:p>
        </p:txBody>
      </p:sp>
      <p:sp>
        <p:nvSpPr>
          <p:cNvPr id="4" name="Marcador de texto 3">
            <a:extLst>
              <a:ext uri="{FF2B5EF4-FFF2-40B4-BE49-F238E27FC236}">
                <a16:creationId xmlns:a16="http://schemas.microsoft.com/office/drawing/2014/main" id="{3CD1CE0E-8BA7-0743-BDDE-09863296F71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66170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de análisis metataxonómico. Paquetes de análisis integrados.</a:t>
            </a:r>
            <a:endParaRPr lang="es-ES" sz="2000" dirty="0">
              <a:solidFill>
                <a:schemeClr val="accent2">
                  <a:lumMod val="75000"/>
                </a:schemeClr>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480144"/>
            <a:ext cx="1043876" cy="369332"/>
          </a:xfrm>
          <a:prstGeom prst="rect">
            <a:avLst/>
          </a:prstGeom>
        </p:spPr>
        <p:txBody>
          <a:bodyPr wrap="none">
            <a:spAutoFit/>
          </a:bodyPr>
          <a:lstStyle/>
          <a:p>
            <a:r>
              <a:rPr lang="es-ES" b="1" dirty="0" err="1">
                <a:solidFill>
                  <a:schemeClr val="accent2">
                    <a:lumMod val="75000"/>
                  </a:schemeClr>
                </a:solidFill>
                <a:latin typeface="Arial" panose="020B0604020202020204" pitchFamily="34" charset="0"/>
                <a:ea typeface="Times New Roman" panose="02020603050405020304" pitchFamily="18" charset="0"/>
                <a:cs typeface="Times New Roman" panose="02020603050405020304" pitchFamily="18" charset="0"/>
              </a:rPr>
              <a:t>mothur</a:t>
            </a:r>
            <a:r>
              <a:rPr lang="es-ES" b="1" dirty="0">
                <a:solidFill>
                  <a:schemeClr val="accent2">
                    <a:lumMod val="75000"/>
                  </a:schemeClr>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336027" y="2126425"/>
            <a:ext cx="7156810" cy="3693319"/>
          </a:xfrm>
          <a:prstGeom prst="rect">
            <a:avLst/>
          </a:prstGeom>
          <a:noFill/>
        </p:spPr>
        <p:txBody>
          <a:bodyPr wrap="square" rtlCol="0">
            <a:spAutoFit/>
          </a:bodyPr>
          <a:lstStyle/>
          <a:p>
            <a:r>
              <a:rPr lang="es-ES" b="1" dirty="0">
                <a:solidFill>
                  <a:schemeClr val="bg2"/>
                </a:solidFill>
              </a:rPr>
              <a:t>- OBJETIVO</a:t>
            </a:r>
            <a:r>
              <a:rPr lang="es-ES" dirty="0"/>
              <a:t>: Llevar a cabo un proceso de tratamiento de datos de secuenciación metataxonómica desde principio a fin de un análisis.</a:t>
            </a:r>
          </a:p>
          <a:p>
            <a:endParaRPr lang="es-ES" dirty="0"/>
          </a:p>
          <a:p>
            <a:r>
              <a:rPr lang="es-ES" dirty="0"/>
              <a:t>- Es posible tomar los datos de secuenciación crudos y  tratarlos para generar distintas estadísticas de diversidad microbiana, como la descripción de la diversidad α y β (</a:t>
            </a:r>
            <a:r>
              <a:rPr lang="es-ES" dirty="0" err="1"/>
              <a:t>Schloss</a:t>
            </a:r>
            <a:r>
              <a:rPr lang="es-ES" dirty="0"/>
              <a:t>, 2020; </a:t>
            </a:r>
            <a:r>
              <a:rPr lang="es-ES" dirty="0" err="1"/>
              <a:t>Schloss</a:t>
            </a:r>
            <a:r>
              <a:rPr lang="es-ES" dirty="0"/>
              <a:t> et al., 2009). </a:t>
            </a:r>
          </a:p>
          <a:p>
            <a:endParaRPr lang="es-ES" dirty="0"/>
          </a:p>
          <a:p>
            <a:pPr marL="285750" indent="-285750">
              <a:buFontTx/>
              <a:buChar char="-"/>
            </a:pPr>
            <a:r>
              <a:rPr lang="es-ES" dirty="0"/>
              <a:t>Se trata de un programa ejecutable que tiene implementados muchos algoritmos</a:t>
            </a:r>
          </a:p>
          <a:p>
            <a:pPr marL="285750" indent="-285750">
              <a:buFontTx/>
              <a:buChar char="-"/>
            </a:pPr>
            <a:endParaRPr lang="es-ES" dirty="0"/>
          </a:p>
          <a:p>
            <a:pPr marL="285750" indent="-285750">
              <a:buFontTx/>
              <a:buChar char="-"/>
            </a:pPr>
            <a:r>
              <a:rPr lang="es-ES" dirty="0"/>
              <a:t>Este programa ejecutable se puede usar desde Linux, MAC o Windows.</a:t>
            </a:r>
          </a:p>
        </p:txBody>
      </p:sp>
      <p:sp>
        <p:nvSpPr>
          <p:cNvPr id="2" name="Rectángulo 1">
            <a:extLst>
              <a:ext uri="{FF2B5EF4-FFF2-40B4-BE49-F238E27FC236}">
                <a16:creationId xmlns:a16="http://schemas.microsoft.com/office/drawing/2014/main" id="{853D5843-485B-AC47-916B-005E29FEABE3}"/>
              </a:ext>
            </a:extLst>
          </p:cNvPr>
          <p:cNvSpPr/>
          <p:nvPr/>
        </p:nvSpPr>
        <p:spPr>
          <a:xfrm>
            <a:off x="9040644" y="5950116"/>
            <a:ext cx="1980094" cy="369332"/>
          </a:xfrm>
          <a:prstGeom prst="rect">
            <a:avLst/>
          </a:prstGeom>
        </p:spPr>
        <p:txBody>
          <a:bodyPr wrap="none">
            <a:spAutoFit/>
          </a:bodyPr>
          <a:lstStyle/>
          <a:p>
            <a:r>
              <a:rPr lang="es-ES"/>
              <a:t>https://mothur.org</a:t>
            </a:r>
            <a:endParaRPr lang="es-ES" dirty="0"/>
          </a:p>
        </p:txBody>
      </p:sp>
      <p:pic>
        <p:nvPicPr>
          <p:cNvPr id="7" name="Imagen 6">
            <a:extLst>
              <a:ext uri="{FF2B5EF4-FFF2-40B4-BE49-F238E27FC236}">
                <a16:creationId xmlns:a16="http://schemas.microsoft.com/office/drawing/2014/main" id="{4AC0A5B6-80A0-654F-99E6-AC7926129DD3}"/>
              </a:ext>
            </a:extLst>
          </p:cNvPr>
          <p:cNvPicPr>
            <a:picLocks noChangeAspect="1"/>
          </p:cNvPicPr>
          <p:nvPr/>
        </p:nvPicPr>
        <p:blipFill>
          <a:blip r:embed="rId2"/>
          <a:stretch>
            <a:fillRect/>
          </a:stretch>
        </p:blipFill>
        <p:spPr>
          <a:xfrm>
            <a:off x="8787268" y="3219411"/>
            <a:ext cx="2330450" cy="2381250"/>
          </a:xfrm>
          <a:prstGeom prst="rect">
            <a:avLst/>
          </a:prstGeom>
        </p:spPr>
      </p:pic>
      <p:sp>
        <p:nvSpPr>
          <p:cNvPr id="10" name="Marcador de texto 9">
            <a:extLst>
              <a:ext uri="{FF2B5EF4-FFF2-40B4-BE49-F238E27FC236}">
                <a16:creationId xmlns:a16="http://schemas.microsoft.com/office/drawing/2014/main" id="{3BAC0735-C15E-F941-BE81-6202C3CCF7A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789250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lumMod val="75000"/>
                  </a:schemeClr>
                </a:solidFill>
              </a:rPr>
              <a:t>Herramientas de análisis metataxonómico. Paquetes de análisis integrados</a:t>
            </a:r>
            <a:r>
              <a:rPr lang="es-ES" dirty="0"/>
              <a:t>.</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480144"/>
            <a:ext cx="1043876" cy="369332"/>
          </a:xfrm>
          <a:prstGeom prst="rect">
            <a:avLst/>
          </a:prstGeom>
        </p:spPr>
        <p:txBody>
          <a:bodyPr wrap="none">
            <a:spAutoFit/>
          </a:bodyPr>
          <a:lstStyle/>
          <a:p>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mothur</a:t>
            </a:r>
            <a:r>
              <a:rPr lang="es-ES" b="1" dirty="0">
                <a:solidFill>
                  <a:schemeClr val="bg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419154" y="2126425"/>
            <a:ext cx="8902482" cy="3416320"/>
          </a:xfrm>
          <a:prstGeom prst="rect">
            <a:avLst/>
          </a:prstGeom>
          <a:noFill/>
        </p:spPr>
        <p:txBody>
          <a:bodyPr wrap="square" rtlCol="0">
            <a:spAutoFit/>
          </a:bodyPr>
          <a:lstStyle/>
          <a:p>
            <a:pPr marL="285750" indent="-285750">
              <a:buFontTx/>
              <a:buChar char="-"/>
            </a:pPr>
            <a:r>
              <a:rPr lang="es-ES" dirty="0"/>
              <a:t>La principal diferencial con QIIME 2 es que cuando se lanza una función desde </a:t>
            </a:r>
            <a:r>
              <a:rPr lang="es-ES" dirty="0" err="1"/>
              <a:t>mothur</a:t>
            </a:r>
            <a:r>
              <a:rPr lang="es-ES" dirty="0"/>
              <a:t>, se utiliza </a:t>
            </a:r>
            <a:r>
              <a:rPr lang="es-ES" b="1" dirty="0">
                <a:solidFill>
                  <a:schemeClr val="bg2"/>
                </a:solidFill>
              </a:rPr>
              <a:t>código propio</a:t>
            </a:r>
            <a:r>
              <a:rPr lang="es-ES" dirty="0"/>
              <a:t>, es decir código </a:t>
            </a:r>
            <a:r>
              <a:rPr lang="es-ES" b="1" dirty="0">
                <a:solidFill>
                  <a:schemeClr val="bg2"/>
                </a:solidFill>
              </a:rPr>
              <a:t>desarrollado por </a:t>
            </a:r>
            <a:r>
              <a:rPr lang="es-ES" b="1" dirty="0" err="1">
                <a:solidFill>
                  <a:schemeClr val="bg2"/>
                </a:solidFill>
              </a:rPr>
              <a:t>mothur</a:t>
            </a:r>
            <a:r>
              <a:rPr lang="es-ES" dirty="0"/>
              <a:t>, y no el desarrollado por el mismo software. </a:t>
            </a:r>
          </a:p>
          <a:p>
            <a:pPr marL="285750" indent="-285750">
              <a:buFontTx/>
              <a:buChar char="-"/>
            </a:pPr>
            <a:endParaRPr lang="es-ES" dirty="0"/>
          </a:p>
          <a:p>
            <a:pPr marL="285750" indent="-285750">
              <a:buFontTx/>
              <a:buChar char="-"/>
            </a:pPr>
            <a:r>
              <a:rPr lang="es-ES" dirty="0"/>
              <a:t>Se trata de una </a:t>
            </a:r>
            <a:r>
              <a:rPr lang="es-ES" dirty="0" err="1"/>
              <a:t>reimplementación</a:t>
            </a:r>
            <a:r>
              <a:rPr lang="es-ES" dirty="0"/>
              <a:t> del código de los distintos programas en lenguaje C y C++. </a:t>
            </a:r>
          </a:p>
          <a:p>
            <a:pPr marL="285750" indent="-285750">
              <a:buFontTx/>
              <a:buChar char="-"/>
            </a:pPr>
            <a:r>
              <a:rPr lang="es-ES" dirty="0"/>
              <a:t>Esto significa que el código esta compilado, no se necesita de otro programa para correrlo y no existen dependencias. </a:t>
            </a:r>
          </a:p>
          <a:p>
            <a:pPr marL="285750" indent="-285750">
              <a:buFontTx/>
              <a:buChar char="-"/>
            </a:pPr>
            <a:r>
              <a:rPr lang="es-ES" dirty="0"/>
              <a:t>Generalmente, esto suele dotar a estos programas de mayor rapidez y eficacia y hace que la tarea que llevan a cabo los desarrolladores de </a:t>
            </a:r>
            <a:r>
              <a:rPr lang="es-ES" dirty="0" err="1"/>
              <a:t>mothur</a:t>
            </a:r>
            <a:r>
              <a:rPr lang="es-ES" dirty="0"/>
              <a:t> sea más compleja, ya que </a:t>
            </a:r>
            <a:r>
              <a:rPr lang="es-ES" b="1" dirty="0" err="1">
                <a:solidFill>
                  <a:schemeClr val="bg2"/>
                </a:solidFill>
              </a:rPr>
              <a:t>reimplementan</a:t>
            </a:r>
            <a:r>
              <a:rPr lang="es-ES" b="1" dirty="0">
                <a:solidFill>
                  <a:schemeClr val="bg2"/>
                </a:solidFill>
              </a:rPr>
              <a:t> los algoritmos presentes en otros programa</a:t>
            </a:r>
            <a:r>
              <a:rPr lang="es-ES" dirty="0"/>
              <a:t>s, como RDP o cualquier otro.</a:t>
            </a:r>
          </a:p>
        </p:txBody>
      </p:sp>
      <p:sp>
        <p:nvSpPr>
          <p:cNvPr id="7" name="Marcador de texto 6">
            <a:extLst>
              <a:ext uri="{FF2B5EF4-FFF2-40B4-BE49-F238E27FC236}">
                <a16:creationId xmlns:a16="http://schemas.microsoft.com/office/drawing/2014/main" id="{6AB5E793-C7ED-4943-BBC8-0679FC64806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7609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3" name="Rectángulo 2">
            <a:extLst>
              <a:ext uri="{FF2B5EF4-FFF2-40B4-BE49-F238E27FC236}">
                <a16:creationId xmlns:a16="http://schemas.microsoft.com/office/drawing/2014/main" id="{F68D0A44-CC51-FB40-AAF4-377CEB02C0E4}"/>
              </a:ext>
            </a:extLst>
          </p:cNvPr>
          <p:cNvSpPr/>
          <p:nvPr/>
        </p:nvSpPr>
        <p:spPr>
          <a:xfrm>
            <a:off x="772382" y="1827493"/>
            <a:ext cx="5323618" cy="3984745"/>
          </a:xfrm>
          <a:prstGeom prst="rect">
            <a:avLst/>
          </a:prstGeom>
        </p:spPr>
        <p:txBody>
          <a:bodyPr wrap="square">
            <a:spAutoFit/>
          </a:bodyPr>
          <a:lstStyle/>
          <a:p>
            <a:r>
              <a:rPr lang="es-ES" b="1" dirty="0"/>
              <a:t>Objetivo último de un estudio metagenómico: </a:t>
            </a:r>
          </a:p>
          <a:p>
            <a:r>
              <a:rPr lang="es-ES" dirty="0"/>
              <a:t>- Aportar nuevo conocimiento sobre las propiedades y funciones de la comunidad microbiana bajo estudio, sus relaciones e interacciones con el sistema huésped y el ambiente. </a:t>
            </a:r>
          </a:p>
          <a:p>
            <a:r>
              <a:rPr lang="es-ES" dirty="0"/>
              <a:t>- Se necesitan más análisis para transferir esta información en conocimiento. </a:t>
            </a:r>
          </a:p>
          <a:p>
            <a:r>
              <a:rPr lang="es-ES" dirty="0"/>
              <a:t>- Los estudios metagenómicos se complementan con estudios </a:t>
            </a:r>
            <a:r>
              <a:rPr lang="es-ES" b="1" dirty="0" err="1">
                <a:solidFill>
                  <a:schemeClr val="bg2"/>
                </a:solidFill>
              </a:rPr>
              <a:t>metatranscriptómicos</a:t>
            </a:r>
            <a:r>
              <a:rPr lang="es-ES" dirty="0"/>
              <a:t>, </a:t>
            </a:r>
            <a:r>
              <a:rPr lang="es-ES" b="1" dirty="0" err="1">
                <a:solidFill>
                  <a:schemeClr val="bg2"/>
                </a:solidFill>
              </a:rPr>
              <a:t>metaproteómicos</a:t>
            </a:r>
            <a:r>
              <a:rPr lang="es-ES" dirty="0"/>
              <a:t> y un </a:t>
            </a:r>
            <a:r>
              <a:rPr lang="es-ES" b="1" dirty="0">
                <a:solidFill>
                  <a:schemeClr val="bg2"/>
                </a:solidFill>
              </a:rPr>
              <a:t>análisis de las rutas o funciones</a:t>
            </a:r>
            <a:r>
              <a:rPr lang="es-ES" dirty="0"/>
              <a:t> que tienen lugar en la comunidad microbiana.</a:t>
            </a:r>
          </a:p>
          <a:p>
            <a:pPr algn="just">
              <a:lnSpc>
                <a:spcPct val="115000"/>
              </a:lnSpc>
              <a:spcAft>
                <a:spcPts val="1000"/>
              </a:spcAft>
            </a:pP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5" name="Imagen 4">
            <a:extLst>
              <a:ext uri="{FF2B5EF4-FFF2-40B4-BE49-F238E27FC236}">
                <a16:creationId xmlns:a16="http://schemas.microsoft.com/office/drawing/2014/main" id="{D1056F5A-E69A-FE41-9AC2-D0B167133176}"/>
              </a:ext>
            </a:extLst>
          </p:cNvPr>
          <p:cNvPicPr>
            <a:picLocks noChangeAspect="1"/>
          </p:cNvPicPr>
          <p:nvPr/>
        </p:nvPicPr>
        <p:blipFill>
          <a:blip r:embed="rId2"/>
          <a:stretch>
            <a:fillRect/>
          </a:stretch>
        </p:blipFill>
        <p:spPr>
          <a:xfrm>
            <a:off x="6885718" y="1835150"/>
            <a:ext cx="4533900" cy="3187700"/>
          </a:xfrm>
          <a:prstGeom prst="rect">
            <a:avLst/>
          </a:prstGeom>
        </p:spPr>
      </p:pic>
      <p:sp>
        <p:nvSpPr>
          <p:cNvPr id="6" name="Rectángulo 5">
            <a:extLst>
              <a:ext uri="{FF2B5EF4-FFF2-40B4-BE49-F238E27FC236}">
                <a16:creationId xmlns:a16="http://schemas.microsoft.com/office/drawing/2014/main" id="{2A25F9F1-63E2-9E49-9902-674F068931B1}"/>
              </a:ext>
            </a:extLst>
          </p:cNvPr>
          <p:cNvSpPr/>
          <p:nvPr/>
        </p:nvSpPr>
        <p:spPr>
          <a:xfrm>
            <a:off x="9054352" y="5070937"/>
            <a:ext cx="1505540" cy="369332"/>
          </a:xfrm>
          <a:prstGeom prst="rect">
            <a:avLst/>
          </a:prstGeom>
        </p:spPr>
        <p:txBody>
          <a:bodyPr wrap="none">
            <a:spAutoFit/>
          </a:bodyPr>
          <a:lstStyle/>
          <a:p>
            <a:r>
              <a:rPr lang="es-ES" dirty="0"/>
              <a:t>Abram, 2015</a:t>
            </a:r>
          </a:p>
        </p:txBody>
      </p:sp>
      <p:sp>
        <p:nvSpPr>
          <p:cNvPr id="8" name="Marcador de texto 7">
            <a:extLst>
              <a:ext uri="{FF2B5EF4-FFF2-40B4-BE49-F238E27FC236}">
                <a16:creationId xmlns:a16="http://schemas.microsoft.com/office/drawing/2014/main" id="{322513AB-3449-0845-BCBF-0B5FF9E7F06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14436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2">
            <a:extLst>
              <a:ext uri="{FF2B5EF4-FFF2-40B4-BE49-F238E27FC236}">
                <a16:creationId xmlns:a16="http://schemas.microsoft.com/office/drawing/2014/main" id="{92B52FC8-D692-5F42-B2F3-791016560175}"/>
              </a:ext>
            </a:extLst>
          </p:cNvPr>
          <p:cNvSpPr txBox="1">
            <a:spLocks/>
          </p:cNvSpPr>
          <p:nvPr/>
        </p:nvSpPr>
        <p:spPr>
          <a:xfrm>
            <a:off x="257464" y="181648"/>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2000" dirty="0">
                <a:solidFill>
                  <a:schemeClr val="accent2">
                    <a:lumMod val="75000"/>
                  </a:schemeClr>
                </a:solidFill>
              </a:rPr>
              <a:t>HANDS ON! DADA2</a:t>
            </a:r>
          </a:p>
        </p:txBody>
      </p:sp>
      <p:sp>
        <p:nvSpPr>
          <p:cNvPr id="9" name="Rectángulo 8">
            <a:extLst>
              <a:ext uri="{FF2B5EF4-FFF2-40B4-BE49-F238E27FC236}">
                <a16:creationId xmlns:a16="http://schemas.microsoft.com/office/drawing/2014/main" id="{EDEB3F82-16A1-304A-B5AD-9BD9DCCCFEDE}"/>
              </a:ext>
            </a:extLst>
          </p:cNvPr>
          <p:cNvSpPr/>
          <p:nvPr/>
        </p:nvSpPr>
        <p:spPr>
          <a:xfrm>
            <a:off x="2077632" y="374294"/>
            <a:ext cx="9961968" cy="6463308"/>
          </a:xfrm>
          <a:prstGeom prst="rect">
            <a:avLst/>
          </a:prstGeom>
        </p:spPr>
        <p:txBody>
          <a:bodyPr wrap="square">
            <a:spAutoFit/>
          </a:bodyPr>
          <a:lstStyle/>
          <a:p>
            <a:r>
              <a:rPr lang="es-ES" b="1" dirty="0">
                <a:solidFill>
                  <a:srgbClr val="2C3E50"/>
                </a:solidFill>
                <a:latin typeface="Lato"/>
              </a:rPr>
              <a:t>PASO 1: ABRIR RSTUDIO, UN NUEVO SCRIPT E INSTALAR DADA 2 EN R</a:t>
            </a:r>
          </a:p>
          <a:p>
            <a:endParaRPr lang="es-ES" b="1" dirty="0">
              <a:solidFill>
                <a:srgbClr val="2C3E50"/>
              </a:solidFill>
              <a:latin typeface="Lato"/>
            </a:endParaRPr>
          </a:p>
          <a:p>
            <a:pPr lvl="0" eaLnBrk="0" fontAlgn="base" hangingPunct="0">
              <a:spcBef>
                <a:spcPct val="0"/>
              </a:spcBef>
              <a:spcAft>
                <a:spcPct val="0"/>
              </a:spcAft>
            </a:pPr>
            <a:r>
              <a:rPr lang="en-US" altLang="es-ES" dirty="0" err="1">
                <a:latin typeface="Menlo" panose="020B0609030804020204" pitchFamily="49" charset="0"/>
                <a:ea typeface="Menlo" panose="020B0609030804020204" pitchFamily="49" charset="0"/>
                <a:cs typeface="Menlo" panose="020B0609030804020204" pitchFamily="49" charset="0"/>
              </a:rPr>
              <a:t>conda</a:t>
            </a:r>
            <a:r>
              <a:rPr lang="en-US" altLang="es-ES" dirty="0">
                <a:latin typeface="Menlo" panose="020B0609030804020204" pitchFamily="49" charset="0"/>
                <a:ea typeface="Menlo" panose="020B0609030804020204" pitchFamily="49" charset="0"/>
                <a:cs typeface="Menlo" panose="020B0609030804020204" pitchFamily="49" charset="0"/>
              </a:rPr>
              <a:t> create -n dada2-v1.14 -c </a:t>
            </a:r>
            <a:r>
              <a:rPr lang="en-US" altLang="es-ES" dirty="0" err="1">
                <a:latin typeface="Menlo" panose="020B0609030804020204" pitchFamily="49" charset="0"/>
                <a:ea typeface="Menlo" panose="020B0609030804020204" pitchFamily="49" charset="0"/>
                <a:cs typeface="Menlo" panose="020B0609030804020204" pitchFamily="49" charset="0"/>
              </a:rPr>
              <a:t>conda</a:t>
            </a:r>
            <a:r>
              <a:rPr lang="en-US" altLang="es-ES" dirty="0">
                <a:latin typeface="Menlo" panose="020B0609030804020204" pitchFamily="49" charset="0"/>
                <a:ea typeface="Menlo" panose="020B0609030804020204" pitchFamily="49" charset="0"/>
                <a:cs typeface="Menlo" panose="020B0609030804020204" pitchFamily="49" charset="0"/>
              </a:rPr>
              <a:t>-forge -c </a:t>
            </a:r>
            <a:r>
              <a:rPr lang="en-US" altLang="es-ES" dirty="0" err="1">
                <a:latin typeface="Menlo" panose="020B0609030804020204" pitchFamily="49" charset="0"/>
                <a:ea typeface="Menlo" panose="020B0609030804020204" pitchFamily="49" charset="0"/>
                <a:cs typeface="Menlo" panose="020B0609030804020204" pitchFamily="49" charset="0"/>
              </a:rPr>
              <a:t>bioconda</a:t>
            </a:r>
            <a:r>
              <a:rPr lang="en-US" altLang="es-ES" dirty="0">
                <a:latin typeface="Menlo" panose="020B0609030804020204" pitchFamily="49" charset="0"/>
                <a:ea typeface="Menlo" panose="020B0609030804020204" pitchFamily="49" charset="0"/>
                <a:cs typeface="Menlo" panose="020B0609030804020204" pitchFamily="49" charset="0"/>
              </a:rPr>
              <a:t> -c defaults --override-channels bioconductor-dada2</a:t>
            </a:r>
          </a:p>
          <a:p>
            <a:pPr lvl="0" eaLnBrk="0" fontAlgn="base" hangingPunct="0">
              <a:spcBef>
                <a:spcPct val="0"/>
              </a:spcBef>
              <a:spcAft>
                <a:spcPct val="0"/>
              </a:spcAft>
            </a:pPr>
            <a:endParaRPr lang="en-US" altLang="es-ES" dirty="0">
              <a:latin typeface="Menlo" panose="020B0609030804020204" pitchFamily="49" charset="0"/>
              <a:ea typeface="Menlo" panose="020B0609030804020204" pitchFamily="49" charset="0"/>
              <a:cs typeface="Menlo" panose="020B0609030804020204" pitchFamily="49" charset="0"/>
            </a:endParaRPr>
          </a:p>
          <a:p>
            <a:pPr lvl="0" eaLnBrk="0" fontAlgn="base" hangingPunct="0">
              <a:spcBef>
                <a:spcPct val="0"/>
              </a:spcBef>
              <a:spcAft>
                <a:spcPct val="0"/>
              </a:spcAft>
            </a:pPr>
            <a:r>
              <a:rPr lang="es-ES" dirty="0" err="1"/>
              <a:t>conda</a:t>
            </a:r>
            <a:r>
              <a:rPr lang="es-ES" dirty="0"/>
              <a:t> </a:t>
            </a:r>
            <a:r>
              <a:rPr lang="es-ES" dirty="0" err="1"/>
              <a:t>install</a:t>
            </a:r>
            <a:r>
              <a:rPr lang="es-ES" dirty="0"/>
              <a:t> -c </a:t>
            </a:r>
            <a:r>
              <a:rPr lang="es-ES" dirty="0" err="1"/>
              <a:t>bioconda</a:t>
            </a:r>
            <a:r>
              <a:rPr lang="es-ES" dirty="0"/>
              <a:t> bioconductor-dada2 </a:t>
            </a:r>
          </a:p>
          <a:p>
            <a:pPr lvl="0" eaLnBrk="0" fontAlgn="base" hangingPunct="0">
              <a:spcBef>
                <a:spcPct val="0"/>
              </a:spcBef>
              <a:spcAft>
                <a:spcPct val="0"/>
              </a:spcAft>
            </a:pPr>
            <a:endParaRPr lang="en-US" altLang="es-ES" dirty="0">
              <a:latin typeface="Menlo" panose="020B0609030804020204" pitchFamily="49" charset="0"/>
              <a:ea typeface="Menlo" panose="020B0609030804020204" pitchFamily="49" charset="0"/>
              <a:cs typeface="Menlo" panose="020B0609030804020204" pitchFamily="49" charset="0"/>
            </a:endParaRPr>
          </a:p>
          <a:p>
            <a:pPr lvl="0" eaLnBrk="0" fontAlgn="base" hangingPunct="0">
              <a:spcBef>
                <a:spcPct val="0"/>
              </a:spcBef>
              <a:spcAft>
                <a:spcPct val="0"/>
              </a:spcAft>
            </a:pPr>
            <a:r>
              <a:rPr lang="en-US" altLang="es-ES" b="1" dirty="0" err="1">
                <a:latin typeface="Arial" panose="020B0604020202020204" pitchFamily="34" charset="0"/>
                <a:ea typeface="Menlo" panose="020B0609030804020204" pitchFamily="49" charset="0"/>
                <a:cs typeface="Arial" panose="020B0604020202020204" pitchFamily="34" charset="0"/>
              </a:rPr>
              <a:t>Alternativamente</a:t>
            </a:r>
            <a:r>
              <a:rPr lang="en-US" altLang="es-ES" b="1" dirty="0">
                <a:latin typeface="Arial" panose="020B0604020202020204" pitchFamily="34" charset="0"/>
                <a:ea typeface="Menlo" panose="020B0609030804020204" pitchFamily="49" charset="0"/>
                <a:cs typeface="Arial" panose="020B0604020202020204" pitchFamily="34" charset="0"/>
              </a:rPr>
              <a:t>:</a:t>
            </a:r>
          </a:p>
          <a:p>
            <a:pPr lvl="0" eaLnBrk="0" fontAlgn="base" hangingPunct="0">
              <a:spcBef>
                <a:spcPct val="0"/>
              </a:spcBef>
              <a:spcAft>
                <a:spcPct val="0"/>
              </a:spcAft>
            </a:pPr>
            <a:endParaRPr lang="es-ES" dirty="0"/>
          </a:p>
          <a:p>
            <a:pPr lvl="0" eaLnBrk="0" fontAlgn="base" hangingPunct="0">
              <a:spcBef>
                <a:spcPct val="0"/>
              </a:spcBef>
              <a:spcAft>
                <a:spcPct val="0"/>
              </a:spcAft>
            </a:pPr>
            <a:r>
              <a:rPr lang="es-ES" dirty="0" err="1"/>
              <a:t>conda</a:t>
            </a:r>
            <a:r>
              <a:rPr lang="es-ES" dirty="0"/>
              <a:t> </a:t>
            </a:r>
            <a:r>
              <a:rPr lang="es-ES" dirty="0" err="1"/>
              <a:t>env</a:t>
            </a:r>
            <a:r>
              <a:rPr lang="es-ES" dirty="0"/>
              <a:t> </a:t>
            </a:r>
            <a:r>
              <a:rPr lang="es-ES" dirty="0" err="1"/>
              <a:t>create</a:t>
            </a:r>
            <a:r>
              <a:rPr lang="es-ES" dirty="0"/>
              <a:t> -f </a:t>
            </a:r>
            <a:r>
              <a:rPr lang="en-US" altLang="es-ES" dirty="0">
                <a:latin typeface="Menlo" panose="020B0609030804020204" pitchFamily="49" charset="0"/>
                <a:ea typeface="Menlo" panose="020B0609030804020204" pitchFamily="49" charset="0"/>
                <a:cs typeface="Menlo" panose="020B0609030804020204" pitchFamily="49" charset="0"/>
              </a:rPr>
              <a:t>dada2-v1.14</a:t>
            </a:r>
            <a:r>
              <a:rPr lang="es-ES" dirty="0"/>
              <a:t>.yml</a:t>
            </a:r>
            <a:endParaRPr lang="es-ES_tradnl" altLang="es-ES" dirty="0">
              <a:latin typeface="Arial" panose="020B0604020202020204" pitchFamily="34" charset="0"/>
            </a:endParaRPr>
          </a:p>
          <a:p>
            <a:r>
              <a:rPr lang="es-ES" dirty="0">
                <a:solidFill>
                  <a:srgbClr val="2C3E50"/>
                </a:solidFill>
                <a:latin typeface="Lato"/>
              </a:rPr>
              <a:t>Abrir sesión en R</a:t>
            </a:r>
          </a:p>
          <a:p>
            <a:endParaRPr lang="es-ES" b="1" dirty="0">
              <a:solidFill>
                <a:srgbClr val="2C3E50"/>
              </a:solidFill>
              <a:latin typeface="Lato"/>
            </a:endParaRPr>
          </a:p>
          <a:p>
            <a:r>
              <a:rPr lang="es-ES" b="1" dirty="0">
                <a:latin typeface="Lato"/>
              </a:rPr>
              <a:t>Descargar del Aula los archivos:</a:t>
            </a:r>
          </a:p>
          <a:p>
            <a:r>
              <a:rPr lang="es-ES" dirty="0" err="1">
                <a:latin typeface="Lato"/>
              </a:rPr>
              <a:t>MiSeq_SOP.zip</a:t>
            </a:r>
            <a:r>
              <a:rPr lang="es-ES" dirty="0">
                <a:latin typeface="Lato"/>
              </a:rPr>
              <a:t> -&gt; Descomprimirlo</a:t>
            </a:r>
          </a:p>
          <a:p>
            <a:r>
              <a:rPr lang="es-ES" dirty="0">
                <a:latin typeface="Lato"/>
              </a:rPr>
              <a:t>silva_nr_v132_train_set.fa.gz -&gt; No descomprimir</a:t>
            </a:r>
          </a:p>
          <a:p>
            <a:r>
              <a:rPr lang="es-ES" dirty="0">
                <a:latin typeface="Lato"/>
              </a:rPr>
              <a:t>silva_species_assignment_v132.fa.gz -&gt; No descomprimir</a:t>
            </a:r>
          </a:p>
          <a:p>
            <a:r>
              <a:rPr lang="es-ES" dirty="0">
                <a:latin typeface="Lato"/>
              </a:rPr>
              <a:t>Link del Drive: https://</a:t>
            </a:r>
            <a:r>
              <a:rPr lang="es-ES" dirty="0" err="1">
                <a:latin typeface="Lato"/>
              </a:rPr>
              <a:t>drive.google.com</a:t>
            </a:r>
            <a:r>
              <a:rPr lang="es-ES" dirty="0">
                <a:latin typeface="Lato"/>
              </a:rPr>
              <a:t>/drive/folders/16gBvTNHSnJhS4goBQLIEAyRVJ1-ZIlb6?usp=</a:t>
            </a:r>
            <a:r>
              <a:rPr lang="es-ES" dirty="0" err="1">
                <a:latin typeface="Lato"/>
              </a:rPr>
              <a:t>sharing</a:t>
            </a:r>
            <a:endParaRPr lang="es-ES" dirty="0">
              <a:latin typeface="Lato"/>
            </a:endParaRPr>
          </a:p>
          <a:p>
            <a:endParaRPr lang="es-ES" b="1" dirty="0">
              <a:solidFill>
                <a:srgbClr val="2C3E50"/>
              </a:solidFill>
              <a:latin typeface="Lato"/>
            </a:endParaRPr>
          </a:p>
          <a:p>
            <a:r>
              <a:rPr lang="es-ES" b="1" dirty="0">
                <a:solidFill>
                  <a:srgbClr val="2C3E50"/>
                </a:solidFill>
                <a:latin typeface="Lato"/>
              </a:rPr>
              <a:t>PASO 2: SEGUIR EL SIGUIENTE TUTORIAL</a:t>
            </a:r>
          </a:p>
          <a:p>
            <a:r>
              <a:rPr lang="es-ES" b="1" dirty="0">
                <a:solidFill>
                  <a:schemeClr val="bg2"/>
                </a:solidFill>
                <a:hlinkClick r:id="rId3"/>
              </a:rPr>
              <a:t>https://benjjneb.github.io/dada2/tutorial.html</a:t>
            </a:r>
            <a:endParaRPr lang="es-ES" b="1" dirty="0">
              <a:solidFill>
                <a:schemeClr val="bg2"/>
              </a:solidFill>
            </a:endParaRPr>
          </a:p>
          <a:p>
            <a:endParaRPr lang="es-ES" b="1" dirty="0">
              <a:solidFill>
                <a:schemeClr val="bg2"/>
              </a:solidFill>
            </a:endParaRPr>
          </a:p>
          <a:p>
            <a:endParaRPr lang="es-ES" b="1" dirty="0">
              <a:solidFill>
                <a:schemeClr val="bg2"/>
              </a:solidFill>
            </a:endParaRPr>
          </a:p>
        </p:txBody>
      </p:sp>
      <p:sp>
        <p:nvSpPr>
          <p:cNvPr id="3" name="Marcador de texto 2">
            <a:extLst>
              <a:ext uri="{FF2B5EF4-FFF2-40B4-BE49-F238E27FC236}">
                <a16:creationId xmlns:a16="http://schemas.microsoft.com/office/drawing/2014/main" id="{820A00A4-81A3-3745-BF0C-4AD1AEC2093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754009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BA48434-93B9-FE47-BC51-EF7D2545CBF3}"/>
              </a:ext>
            </a:extLst>
          </p:cNvPr>
          <p:cNvSpPr>
            <a:spLocks noGrp="1"/>
          </p:cNvSpPr>
          <p:nvPr>
            <p:ph type="body" sz="quarter" idx="10"/>
          </p:nvPr>
        </p:nvSpPr>
        <p:spPr/>
        <p:txBody>
          <a:bodyPr>
            <a:normAutofit lnSpcReduction="10000"/>
          </a:bodyPr>
          <a:lstStyle/>
          <a:p>
            <a:r>
              <a:rPr lang="es-ES" dirty="0"/>
              <a:t>¡Gracias!</a:t>
            </a:r>
          </a:p>
        </p:txBody>
      </p:sp>
    </p:spTree>
    <p:extLst>
      <p:ext uri="{BB962C8B-B14F-4D97-AF65-F5344CB8AC3E}">
        <p14:creationId xmlns:p14="http://schemas.microsoft.com/office/powerpoint/2010/main" val="64262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3" name="Rectángulo 2">
            <a:extLst>
              <a:ext uri="{FF2B5EF4-FFF2-40B4-BE49-F238E27FC236}">
                <a16:creationId xmlns:a16="http://schemas.microsoft.com/office/drawing/2014/main" id="{F68D0A44-CC51-FB40-AAF4-377CEB02C0E4}"/>
              </a:ext>
            </a:extLst>
          </p:cNvPr>
          <p:cNvSpPr/>
          <p:nvPr/>
        </p:nvSpPr>
        <p:spPr>
          <a:xfrm>
            <a:off x="664807" y="1600415"/>
            <a:ext cx="6475582" cy="3430747"/>
          </a:xfrm>
          <a:prstGeom prst="rect">
            <a:avLst/>
          </a:prstGeom>
        </p:spPr>
        <p:txBody>
          <a:bodyPr wrap="square">
            <a:spAutoFit/>
          </a:bodyPr>
          <a:lstStyle/>
          <a:p>
            <a:r>
              <a:rPr lang="es-ES" b="1" dirty="0" err="1">
                <a:solidFill>
                  <a:schemeClr val="bg2"/>
                </a:solidFill>
              </a:rPr>
              <a:t>Metatranscriptómica</a:t>
            </a:r>
            <a:endParaRPr lang="es-ES" b="1" dirty="0">
              <a:solidFill>
                <a:schemeClr val="bg2"/>
              </a:solidFill>
            </a:endParaRPr>
          </a:p>
          <a:p>
            <a:endParaRPr lang="es-ES" b="1" dirty="0">
              <a:solidFill>
                <a:schemeClr val="bg2"/>
              </a:solidFill>
            </a:endParaRPr>
          </a:p>
          <a:p>
            <a:pPr marL="285750" indent="-285750">
              <a:buFontTx/>
              <a:buChar char="-"/>
            </a:pPr>
            <a:r>
              <a:rPr lang="es-ES" dirty="0"/>
              <a:t>Realizar un diseño y recoger las muestras en distintos tiempos, condiciones y réplicas tal y como realizaríamos en un estudio </a:t>
            </a:r>
            <a:r>
              <a:rPr lang="es-ES" dirty="0" err="1"/>
              <a:t>transcriptómico</a:t>
            </a:r>
            <a:r>
              <a:rPr lang="es-ES" dirty="0"/>
              <a:t> convencional.</a:t>
            </a:r>
          </a:p>
          <a:p>
            <a:pPr marL="285750" indent="-285750">
              <a:buFontTx/>
              <a:buChar char="-"/>
            </a:pPr>
            <a:r>
              <a:rPr lang="es-ES" dirty="0"/>
              <a:t> Una vez extraído el ARN y secuenciado debemos seguir distintos pasos de control de calidad (quitar adaptadores y cebadores) </a:t>
            </a:r>
          </a:p>
          <a:p>
            <a:pPr marL="285750" indent="-285750">
              <a:buFontTx/>
              <a:buChar char="-"/>
            </a:pPr>
            <a:r>
              <a:rPr lang="es-ES" dirty="0"/>
              <a:t>Los siguientes pasos de un estudio </a:t>
            </a:r>
            <a:r>
              <a:rPr lang="es-ES" dirty="0" err="1"/>
              <a:t>metatranscriptómico</a:t>
            </a:r>
            <a:r>
              <a:rPr lang="es-ES" dirty="0"/>
              <a:t> sí que se suelen realizar con herramientas exclusivas para esta clase de estudios.</a:t>
            </a:r>
          </a:p>
          <a:p>
            <a:pPr algn="just">
              <a:lnSpc>
                <a:spcPct val="115000"/>
              </a:lnSpc>
              <a:spcAft>
                <a:spcPts val="1000"/>
              </a:spcAft>
            </a:pP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E271F4F3-58BD-154D-8AFE-2F7A70FD66FE}"/>
              </a:ext>
            </a:extLst>
          </p:cNvPr>
          <p:cNvSpPr/>
          <p:nvPr/>
        </p:nvSpPr>
        <p:spPr>
          <a:xfrm>
            <a:off x="8396427" y="5779245"/>
            <a:ext cx="3057247" cy="369332"/>
          </a:xfrm>
          <a:prstGeom prst="rect">
            <a:avLst/>
          </a:prstGeom>
        </p:spPr>
        <p:txBody>
          <a:bodyPr wrap="none">
            <a:spAutoFit/>
          </a:bodyPr>
          <a:lstStyle/>
          <a:p>
            <a:r>
              <a:rPr lang="es-ES" dirty="0" err="1"/>
              <a:t>Solbiati</a:t>
            </a:r>
            <a:r>
              <a:rPr lang="es-ES" dirty="0"/>
              <a:t> y Frías-López, 2018</a:t>
            </a:r>
          </a:p>
        </p:txBody>
      </p:sp>
      <p:pic>
        <p:nvPicPr>
          <p:cNvPr id="8" name="Imagen 7" descr="Diagrama&#10;&#10;Descripción generada automáticamente">
            <a:extLst>
              <a:ext uri="{FF2B5EF4-FFF2-40B4-BE49-F238E27FC236}">
                <a16:creationId xmlns:a16="http://schemas.microsoft.com/office/drawing/2014/main" id="{81B2F1B7-C6FC-B140-8D8B-B5B27948A279}"/>
              </a:ext>
            </a:extLst>
          </p:cNvPr>
          <p:cNvPicPr>
            <a:picLocks noChangeAspect="1"/>
          </p:cNvPicPr>
          <p:nvPr/>
        </p:nvPicPr>
        <p:blipFill>
          <a:blip r:embed="rId2"/>
          <a:stretch>
            <a:fillRect/>
          </a:stretch>
        </p:blipFill>
        <p:spPr>
          <a:xfrm>
            <a:off x="7140389" y="1912997"/>
            <a:ext cx="4784110" cy="3667531"/>
          </a:xfrm>
          <a:prstGeom prst="rect">
            <a:avLst/>
          </a:prstGeom>
        </p:spPr>
      </p:pic>
      <p:sp>
        <p:nvSpPr>
          <p:cNvPr id="7" name="Marcador de texto 6">
            <a:extLst>
              <a:ext uri="{FF2B5EF4-FFF2-40B4-BE49-F238E27FC236}">
                <a16:creationId xmlns:a16="http://schemas.microsoft.com/office/drawing/2014/main" id="{796B0439-B5E2-A242-A29D-48D7ACD776B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775045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3" name="Rectángulo 2">
            <a:extLst>
              <a:ext uri="{FF2B5EF4-FFF2-40B4-BE49-F238E27FC236}">
                <a16:creationId xmlns:a16="http://schemas.microsoft.com/office/drawing/2014/main" id="{F68D0A44-CC51-FB40-AAF4-377CEB02C0E4}"/>
              </a:ext>
            </a:extLst>
          </p:cNvPr>
          <p:cNvSpPr/>
          <p:nvPr/>
        </p:nvSpPr>
        <p:spPr>
          <a:xfrm>
            <a:off x="409312" y="1560074"/>
            <a:ext cx="5686687" cy="4001095"/>
          </a:xfrm>
          <a:prstGeom prst="rect">
            <a:avLst/>
          </a:prstGeom>
        </p:spPr>
        <p:txBody>
          <a:bodyPr wrap="square">
            <a:spAutoFit/>
          </a:bodyPr>
          <a:lstStyle/>
          <a:p>
            <a:pPr lvl="1"/>
            <a:r>
              <a:rPr lang="es-ES" b="1" dirty="0" err="1">
                <a:solidFill>
                  <a:schemeClr val="bg2"/>
                </a:solidFill>
              </a:rPr>
              <a:t>Metatranscriptómica</a:t>
            </a:r>
            <a:endParaRPr lang="es-ES" b="1" dirty="0">
              <a:solidFill>
                <a:schemeClr val="bg2"/>
              </a:solidFill>
            </a:endParaRPr>
          </a:p>
          <a:p>
            <a:pPr lvl="1"/>
            <a:endParaRPr lang="es-ES" b="1" dirty="0">
              <a:solidFill>
                <a:schemeClr val="bg2"/>
              </a:solidFill>
            </a:endParaRPr>
          </a:p>
          <a:p>
            <a:pPr lvl="1"/>
            <a:r>
              <a:rPr lang="es-ES" b="1" dirty="0" err="1">
                <a:solidFill>
                  <a:schemeClr val="bg2"/>
                </a:solidFill>
              </a:rPr>
              <a:t>SortMeRNA</a:t>
            </a:r>
            <a:endParaRPr lang="es-ES" b="1" dirty="0">
              <a:solidFill>
                <a:schemeClr val="bg2"/>
              </a:solidFill>
            </a:endParaRPr>
          </a:p>
          <a:p>
            <a:pPr marL="742950" lvl="1" indent="-285750">
              <a:buFontTx/>
              <a:buChar char="-"/>
            </a:pPr>
            <a:r>
              <a:rPr lang="es-ES" dirty="0"/>
              <a:t>Clasifica los ARN presentes en una muestra </a:t>
            </a:r>
            <a:r>
              <a:rPr lang="es-ES" dirty="0" err="1"/>
              <a:t>metatranscriptómica</a:t>
            </a:r>
            <a:r>
              <a:rPr lang="es-ES" dirty="0"/>
              <a:t> en ARN mensajeros (</a:t>
            </a:r>
            <a:r>
              <a:rPr lang="es-ES" dirty="0" err="1"/>
              <a:t>ARNm</a:t>
            </a:r>
            <a:r>
              <a:rPr lang="es-ES" dirty="0"/>
              <a:t>) y ARN </a:t>
            </a:r>
            <a:r>
              <a:rPr lang="es-ES" dirty="0" err="1"/>
              <a:t>ribosomales</a:t>
            </a:r>
            <a:endParaRPr lang="es-ES" dirty="0"/>
          </a:p>
          <a:p>
            <a:pPr lvl="1"/>
            <a:endParaRPr lang="es-ES" dirty="0"/>
          </a:p>
          <a:p>
            <a:pPr marL="742950" lvl="1" indent="-285750">
              <a:buFontTx/>
              <a:buChar char="-"/>
            </a:pPr>
            <a:r>
              <a:rPr lang="es-ES" dirty="0"/>
              <a:t>Las muestras metagenómicas contienen una gran proporción de ARN </a:t>
            </a:r>
            <a:r>
              <a:rPr lang="es-ES" dirty="0" err="1"/>
              <a:t>ribosomal</a:t>
            </a:r>
            <a:r>
              <a:rPr lang="es-ES" dirty="0"/>
              <a:t>, que aunque es útil para la asignación taxonómica (qué organismos están presentes) no dan información funcional sobre qué genes están siendo expresados, que es lo que nos interesa en un estudio </a:t>
            </a:r>
            <a:r>
              <a:rPr lang="es-ES" dirty="0" err="1"/>
              <a:t>transcriptómico</a:t>
            </a:r>
            <a:r>
              <a:rPr lang="es-ES" dirty="0"/>
              <a:t>.</a:t>
            </a:r>
            <a:r>
              <a:rPr lang="es-ES" sz="2000" dirty="0"/>
              <a:t> </a:t>
            </a:r>
          </a:p>
        </p:txBody>
      </p:sp>
      <p:sp>
        <p:nvSpPr>
          <p:cNvPr id="5" name="Rectángulo 4">
            <a:extLst>
              <a:ext uri="{FF2B5EF4-FFF2-40B4-BE49-F238E27FC236}">
                <a16:creationId xmlns:a16="http://schemas.microsoft.com/office/drawing/2014/main" id="{EF32FF48-CDA9-8C49-949A-4D38EC3D9A69}"/>
              </a:ext>
            </a:extLst>
          </p:cNvPr>
          <p:cNvSpPr/>
          <p:nvPr/>
        </p:nvSpPr>
        <p:spPr>
          <a:xfrm>
            <a:off x="7347880" y="5376503"/>
            <a:ext cx="3762568" cy="369332"/>
          </a:xfrm>
          <a:prstGeom prst="rect">
            <a:avLst/>
          </a:prstGeom>
        </p:spPr>
        <p:txBody>
          <a:bodyPr wrap="none">
            <a:spAutoFit/>
          </a:bodyPr>
          <a:lstStyle/>
          <a:p>
            <a:r>
              <a:rPr lang="es-ES" dirty="0"/>
              <a:t>https://</a:t>
            </a:r>
            <a:r>
              <a:rPr lang="es-ES" dirty="0" err="1"/>
              <a:t>bioinfo.lifl.fr</a:t>
            </a:r>
            <a:r>
              <a:rPr lang="es-ES" dirty="0"/>
              <a:t>/RNA/</a:t>
            </a:r>
            <a:r>
              <a:rPr lang="es-ES" dirty="0" err="1"/>
              <a:t>sortmerna</a:t>
            </a:r>
            <a:r>
              <a:rPr lang="es-ES" dirty="0"/>
              <a:t>/</a:t>
            </a:r>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5DAB155C-D1C4-B64B-8486-BB750B53B6D0}"/>
              </a:ext>
            </a:extLst>
          </p:cNvPr>
          <p:cNvPicPr>
            <a:picLocks noChangeAspect="1"/>
          </p:cNvPicPr>
          <p:nvPr/>
        </p:nvPicPr>
        <p:blipFill>
          <a:blip r:embed="rId2"/>
          <a:stretch>
            <a:fillRect/>
          </a:stretch>
        </p:blipFill>
        <p:spPr>
          <a:xfrm>
            <a:off x="6429943" y="2206177"/>
            <a:ext cx="4925732" cy="2708888"/>
          </a:xfrm>
          <a:prstGeom prst="rect">
            <a:avLst/>
          </a:prstGeom>
        </p:spPr>
      </p:pic>
      <p:sp>
        <p:nvSpPr>
          <p:cNvPr id="8" name="Marcador de texto 7">
            <a:extLst>
              <a:ext uri="{FF2B5EF4-FFF2-40B4-BE49-F238E27FC236}">
                <a16:creationId xmlns:a16="http://schemas.microsoft.com/office/drawing/2014/main" id="{8ACC76BE-B1F9-F648-8CE3-58BD9282DEF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92236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3" name="Rectángulo 2">
            <a:extLst>
              <a:ext uri="{FF2B5EF4-FFF2-40B4-BE49-F238E27FC236}">
                <a16:creationId xmlns:a16="http://schemas.microsoft.com/office/drawing/2014/main" id="{F68D0A44-CC51-FB40-AAF4-377CEB02C0E4}"/>
              </a:ext>
            </a:extLst>
          </p:cNvPr>
          <p:cNvSpPr/>
          <p:nvPr/>
        </p:nvSpPr>
        <p:spPr>
          <a:xfrm>
            <a:off x="112981" y="1700691"/>
            <a:ext cx="6274372" cy="3970318"/>
          </a:xfrm>
          <a:prstGeom prst="rect">
            <a:avLst/>
          </a:prstGeom>
        </p:spPr>
        <p:txBody>
          <a:bodyPr wrap="square">
            <a:spAutoFit/>
          </a:bodyPr>
          <a:lstStyle/>
          <a:p>
            <a:pPr lvl="1"/>
            <a:r>
              <a:rPr lang="es-ES" b="1" dirty="0" err="1">
                <a:solidFill>
                  <a:schemeClr val="bg2"/>
                </a:solidFill>
              </a:rPr>
              <a:t>Metatranscriptómica</a:t>
            </a:r>
            <a:endParaRPr lang="es-ES" b="1" dirty="0">
              <a:solidFill>
                <a:schemeClr val="bg2"/>
              </a:solidFill>
            </a:endParaRPr>
          </a:p>
          <a:p>
            <a:pPr lvl="1"/>
            <a:endParaRPr lang="es-ES" b="1" dirty="0">
              <a:solidFill>
                <a:schemeClr val="bg2"/>
              </a:solidFill>
            </a:endParaRPr>
          </a:p>
          <a:p>
            <a:pPr lvl="1"/>
            <a:r>
              <a:rPr lang="es-ES" dirty="0"/>
              <a:t>Programa que cuantifica cada uno de los </a:t>
            </a:r>
            <a:r>
              <a:rPr lang="es-ES" dirty="0" err="1"/>
              <a:t>ARNm</a:t>
            </a:r>
            <a:r>
              <a:rPr lang="es-ES" dirty="0"/>
              <a:t> </a:t>
            </a:r>
          </a:p>
          <a:p>
            <a:pPr lvl="1"/>
            <a:endParaRPr lang="es-ES" dirty="0"/>
          </a:p>
          <a:p>
            <a:pPr marL="742950" lvl="1" indent="-285750">
              <a:buFontTx/>
              <a:buChar char="-"/>
            </a:pPr>
            <a:r>
              <a:rPr lang="es-ES" dirty="0"/>
              <a:t>Realiza un </a:t>
            </a:r>
            <a:r>
              <a:rPr lang="es-ES" b="1" dirty="0" err="1">
                <a:solidFill>
                  <a:schemeClr val="bg2"/>
                </a:solidFill>
              </a:rPr>
              <a:t>pseudoalineamiento</a:t>
            </a:r>
            <a:r>
              <a:rPr lang="es-ES" dirty="0"/>
              <a:t>, es decir, no mapea las lecturas contra un conjunto de genes, si no que crea un </a:t>
            </a:r>
            <a:r>
              <a:rPr lang="es-ES" b="1" dirty="0">
                <a:solidFill>
                  <a:schemeClr val="bg2"/>
                </a:solidFill>
              </a:rPr>
              <a:t>índice </a:t>
            </a:r>
            <a:r>
              <a:rPr lang="es-ES" b="1" dirty="0" err="1">
                <a:solidFill>
                  <a:schemeClr val="bg2"/>
                </a:solidFill>
              </a:rPr>
              <a:t>transcriptómico</a:t>
            </a:r>
            <a:r>
              <a:rPr lang="es-ES" b="1" dirty="0">
                <a:solidFill>
                  <a:schemeClr val="bg2"/>
                </a:solidFill>
              </a:rPr>
              <a:t> </a:t>
            </a:r>
            <a:r>
              <a:rPr lang="es-ES" dirty="0"/>
              <a:t>que utiliza para determinar la abundancia de los transcritos. </a:t>
            </a:r>
          </a:p>
          <a:p>
            <a:pPr marL="742950" lvl="1" indent="-285750">
              <a:buFontTx/>
              <a:buChar char="-"/>
            </a:pPr>
            <a:endParaRPr lang="es-ES" dirty="0"/>
          </a:p>
          <a:p>
            <a:pPr marL="742950" lvl="1" indent="-285750">
              <a:buFontTx/>
              <a:buChar char="-"/>
            </a:pPr>
            <a:r>
              <a:rPr lang="es-ES" dirty="0"/>
              <a:t>Este proceso de </a:t>
            </a:r>
            <a:r>
              <a:rPr lang="es-ES" dirty="0" err="1"/>
              <a:t>pseudoalinamiento</a:t>
            </a:r>
            <a:r>
              <a:rPr lang="es-ES" dirty="0"/>
              <a:t> es mucho </a:t>
            </a:r>
            <a:r>
              <a:rPr lang="es-ES" b="1" dirty="0">
                <a:solidFill>
                  <a:schemeClr val="bg2"/>
                </a:solidFill>
              </a:rPr>
              <a:t>más rápido</a:t>
            </a:r>
            <a:r>
              <a:rPr lang="es-ES" dirty="0"/>
              <a:t> que los mapeos convencionales, y se puede realizar contra los genes putativos predichos por las herramientas utilizadas en pasos anteriores como </a:t>
            </a:r>
            <a:r>
              <a:rPr lang="es-ES" dirty="0" err="1"/>
              <a:t>MetageneAnnotator</a:t>
            </a:r>
            <a:r>
              <a:rPr lang="es-ES" dirty="0"/>
              <a:t>, </a:t>
            </a:r>
            <a:r>
              <a:rPr lang="es-ES" dirty="0" err="1"/>
              <a:t>FragGeneScan</a:t>
            </a:r>
            <a:r>
              <a:rPr lang="es-ES" dirty="0"/>
              <a:t>, etc.</a:t>
            </a:r>
          </a:p>
        </p:txBody>
      </p:sp>
      <p:sp>
        <p:nvSpPr>
          <p:cNvPr id="5" name="Rectángulo 4">
            <a:extLst>
              <a:ext uri="{FF2B5EF4-FFF2-40B4-BE49-F238E27FC236}">
                <a16:creationId xmlns:a16="http://schemas.microsoft.com/office/drawing/2014/main" id="{390840FF-730C-FD41-8A8C-CF1DA9D96740}"/>
              </a:ext>
            </a:extLst>
          </p:cNvPr>
          <p:cNvSpPr/>
          <p:nvPr/>
        </p:nvSpPr>
        <p:spPr>
          <a:xfrm>
            <a:off x="7452005" y="5317580"/>
            <a:ext cx="4480714" cy="646331"/>
          </a:xfrm>
          <a:prstGeom prst="rect">
            <a:avLst/>
          </a:prstGeom>
        </p:spPr>
        <p:txBody>
          <a:bodyPr wrap="none">
            <a:spAutoFit/>
          </a:bodyPr>
          <a:lstStyle/>
          <a:p>
            <a:r>
              <a:rPr lang="es-ES" dirty="0"/>
              <a:t>https://</a:t>
            </a:r>
            <a:r>
              <a:rPr lang="es-ES" dirty="0" err="1"/>
              <a:t>pachterlab.github.io</a:t>
            </a:r>
            <a:r>
              <a:rPr lang="es-ES" dirty="0"/>
              <a:t>/</a:t>
            </a:r>
            <a:r>
              <a:rPr lang="es-ES" dirty="0" err="1"/>
              <a:t>kallisto</a:t>
            </a:r>
            <a:r>
              <a:rPr lang="es-ES" dirty="0"/>
              <a:t>/manual</a:t>
            </a:r>
          </a:p>
          <a:p>
            <a:r>
              <a:rPr lang="es-ES" dirty="0" err="1"/>
              <a:t>conda</a:t>
            </a:r>
            <a:r>
              <a:rPr lang="es-ES" dirty="0"/>
              <a:t> </a:t>
            </a:r>
            <a:r>
              <a:rPr lang="es-ES" dirty="0" err="1"/>
              <a:t>install</a:t>
            </a:r>
            <a:r>
              <a:rPr lang="es-ES" dirty="0"/>
              <a:t> </a:t>
            </a:r>
            <a:r>
              <a:rPr lang="es-ES" dirty="0" err="1"/>
              <a:t>kallisto</a:t>
            </a:r>
            <a:endParaRPr lang="es-ES" dirty="0"/>
          </a:p>
        </p:txBody>
      </p:sp>
      <p:pic>
        <p:nvPicPr>
          <p:cNvPr id="6" name="Imagen 5">
            <a:extLst>
              <a:ext uri="{FF2B5EF4-FFF2-40B4-BE49-F238E27FC236}">
                <a16:creationId xmlns:a16="http://schemas.microsoft.com/office/drawing/2014/main" id="{A78EC048-3E0F-7540-AB21-76197DA02F55}"/>
              </a:ext>
            </a:extLst>
          </p:cNvPr>
          <p:cNvPicPr>
            <a:picLocks noChangeAspect="1"/>
          </p:cNvPicPr>
          <p:nvPr/>
        </p:nvPicPr>
        <p:blipFill>
          <a:blip r:embed="rId2"/>
          <a:stretch>
            <a:fillRect/>
          </a:stretch>
        </p:blipFill>
        <p:spPr>
          <a:xfrm>
            <a:off x="7452005" y="1873035"/>
            <a:ext cx="4032210" cy="3111930"/>
          </a:xfrm>
          <a:prstGeom prst="rect">
            <a:avLst/>
          </a:prstGeom>
        </p:spPr>
      </p:pic>
      <p:sp>
        <p:nvSpPr>
          <p:cNvPr id="8" name="Marcador de texto 7">
            <a:extLst>
              <a:ext uri="{FF2B5EF4-FFF2-40B4-BE49-F238E27FC236}">
                <a16:creationId xmlns:a16="http://schemas.microsoft.com/office/drawing/2014/main" id="{1BB5A634-7710-284F-B386-8F0E9BC13E7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98127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5" name="Rectángulo 4">
            <a:extLst>
              <a:ext uri="{FF2B5EF4-FFF2-40B4-BE49-F238E27FC236}">
                <a16:creationId xmlns:a16="http://schemas.microsoft.com/office/drawing/2014/main" id="{37443C15-79DD-D94E-8B9C-4DD108641A34}"/>
              </a:ext>
            </a:extLst>
          </p:cNvPr>
          <p:cNvSpPr/>
          <p:nvPr/>
        </p:nvSpPr>
        <p:spPr>
          <a:xfrm>
            <a:off x="788894" y="1471519"/>
            <a:ext cx="6096000" cy="4654672"/>
          </a:xfrm>
          <a:prstGeom prst="rect">
            <a:avLst/>
          </a:prstGeom>
        </p:spPr>
        <p:txBody>
          <a:bodyPr>
            <a:spAutoFit/>
          </a:bodyPr>
          <a:lstStyle/>
          <a:p>
            <a:pPr algn="just">
              <a:lnSpc>
                <a:spcPct val="150000"/>
              </a:lnSpc>
              <a:spcAft>
                <a:spcPts val="1000"/>
              </a:spcAft>
            </a:pPr>
            <a:r>
              <a:rPr lang="es-ES" sz="2400" b="1" dirty="0" err="1">
                <a:solidFill>
                  <a:schemeClr val="bg2"/>
                </a:solidFill>
                <a:latin typeface="Arial" panose="020B0604020202020204" pitchFamily="34" charset="0"/>
                <a:ea typeface="Calibri" panose="020F0502020204030204" pitchFamily="34" charset="0"/>
              </a:rPr>
              <a:t>Metaproteómica</a:t>
            </a:r>
            <a:endParaRPr lang="es-ES" sz="2400" b="1" dirty="0">
              <a:solidFill>
                <a:schemeClr val="bg2"/>
              </a:solidFill>
              <a:latin typeface="Arial" panose="020B0604020202020204" pitchFamily="34" charset="0"/>
              <a:ea typeface="Calibri" panose="020F0502020204030204" pitchFamily="34" charset="0"/>
            </a:endParaRP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Diseño y una recogida de muestras similar a los estudios </a:t>
            </a:r>
            <a:r>
              <a:rPr lang="es-ES" sz="1200" dirty="0" err="1">
                <a:latin typeface="Arial" panose="020B0604020202020204" pitchFamily="34" charset="0"/>
                <a:ea typeface="Times New Roman" panose="02020603050405020304" pitchFamily="18" charset="0"/>
                <a:cs typeface="Times New Roman" panose="02020603050405020304" pitchFamily="18" charset="0"/>
              </a:rPr>
              <a:t>metaproteómicos</a:t>
            </a:r>
            <a:r>
              <a:rPr lang="es-ES" sz="1200" dirty="0">
                <a:latin typeface="Arial" panose="020B0604020202020204" pitchFamily="34" charset="0"/>
                <a:ea typeface="Times New Roman" panose="02020603050405020304" pitchFamily="18" charset="0"/>
                <a:cs typeface="Times New Roman" panose="02020603050405020304" pitchFamily="18" charset="0"/>
              </a:rPr>
              <a:t> convencionales. </a:t>
            </a: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Extracción de las proteínas presentes en ellas y su digestión con distintos métodos. </a:t>
            </a: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Análisis de las muestras con un espectrómetro de masas que genera los archivos en formato crudo.  </a:t>
            </a: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Se pueden utilizar distintos programas para cuantificar e identificar las proteínas, como </a:t>
            </a:r>
            <a:r>
              <a:rPr lang="es-ES" sz="1200" dirty="0" err="1">
                <a:latin typeface="Arial" panose="020B0604020202020204" pitchFamily="34" charset="0"/>
                <a:ea typeface="Times New Roman" panose="02020603050405020304" pitchFamily="18" charset="0"/>
                <a:cs typeface="Times New Roman" panose="02020603050405020304" pitchFamily="18" charset="0"/>
              </a:rPr>
              <a:t>MaxQuant</a:t>
            </a:r>
            <a:r>
              <a:rPr lang="es-ES" sz="1200" dirty="0">
                <a:latin typeface="Arial" panose="020B0604020202020204" pitchFamily="34" charset="0"/>
                <a:ea typeface="Times New Roman" panose="02020603050405020304" pitchFamily="18" charset="0"/>
                <a:cs typeface="Times New Roman" panose="02020603050405020304" pitchFamily="18" charset="0"/>
              </a:rPr>
              <a:t>, tal y como se haría en estudios convencionales. </a:t>
            </a: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Otros programas: </a:t>
            </a:r>
            <a:r>
              <a:rPr lang="es-ES" sz="1200" dirty="0" err="1">
                <a:latin typeface="Arial" panose="020B0604020202020204" pitchFamily="34" charset="0"/>
                <a:ea typeface="Times New Roman" panose="02020603050405020304" pitchFamily="18" charset="0"/>
                <a:cs typeface="Times New Roman" panose="02020603050405020304" pitchFamily="18" charset="0"/>
              </a:rPr>
              <a:t>SearchGUI</a:t>
            </a:r>
            <a:r>
              <a:rPr lang="es-ES" sz="1200" dirty="0">
                <a:latin typeface="Arial" panose="020B0604020202020204" pitchFamily="34" charset="0"/>
                <a:ea typeface="Times New Roman" panose="02020603050405020304" pitchFamily="18" charset="0"/>
                <a:cs typeface="Times New Roman" panose="02020603050405020304" pitchFamily="18" charset="0"/>
              </a:rPr>
              <a:t>, </a:t>
            </a:r>
            <a:r>
              <a:rPr lang="es-ES" sz="1200" dirty="0" err="1">
                <a:latin typeface="Arial" panose="020B0604020202020204" pitchFamily="34" charset="0"/>
                <a:ea typeface="Times New Roman" panose="02020603050405020304" pitchFamily="18" charset="0"/>
                <a:cs typeface="Times New Roman" panose="02020603050405020304" pitchFamily="18" charset="0"/>
              </a:rPr>
              <a:t>PeptideShaker</a:t>
            </a:r>
            <a:r>
              <a:rPr lang="es-ES" sz="1200" dirty="0">
                <a:latin typeface="Arial" panose="020B0604020202020204" pitchFamily="34" charset="0"/>
                <a:ea typeface="Times New Roman" panose="02020603050405020304" pitchFamily="18" charset="0"/>
                <a:cs typeface="Times New Roman" panose="02020603050405020304" pitchFamily="18" charset="0"/>
              </a:rPr>
              <a:t> o </a:t>
            </a:r>
            <a:r>
              <a:rPr lang="es-ES" sz="1200" dirty="0" err="1">
                <a:latin typeface="Arial" panose="020B0604020202020204" pitchFamily="34" charset="0"/>
                <a:ea typeface="Times New Roman" panose="02020603050405020304" pitchFamily="18" charset="0"/>
                <a:cs typeface="Times New Roman" panose="02020603050405020304" pitchFamily="18" charset="0"/>
              </a:rPr>
              <a:t>Unipept</a:t>
            </a:r>
            <a:r>
              <a:rPr lang="es-ES" sz="1200" dirty="0">
                <a:latin typeface="Arial" panose="020B0604020202020204" pitchFamily="34" charset="0"/>
                <a:ea typeface="Times New Roman" panose="02020603050405020304" pitchFamily="18" charset="0"/>
                <a:cs typeface="Times New Roman" panose="02020603050405020304" pitchFamily="18" charset="0"/>
              </a:rPr>
              <a:t>. </a:t>
            </a:r>
          </a:p>
          <a:p>
            <a:pPr marL="285750" indent="-285750" algn="just">
              <a:lnSpc>
                <a:spcPct val="115000"/>
              </a:lnSpc>
              <a:spcAft>
                <a:spcPts val="750"/>
              </a:spcAft>
              <a:buFontTx/>
              <a:buChar char="-"/>
            </a:pPr>
            <a:r>
              <a:rPr lang="es-ES" sz="1200" dirty="0">
                <a:latin typeface="Arial" panose="020B0604020202020204" pitchFamily="34" charset="0"/>
                <a:ea typeface="Times New Roman" panose="02020603050405020304" pitchFamily="18" charset="0"/>
                <a:cs typeface="Times New Roman" panose="02020603050405020304" pitchFamily="18" charset="0"/>
              </a:rPr>
              <a:t>La principal diferencia es que para la identificación de dichas proteínas se utiliza el espectro de masas y las proteínas predichas de manera putativa en el flujo de trabajo metagenómico por algún programa como </a:t>
            </a:r>
            <a:r>
              <a:rPr lang="es-ES" sz="1200" dirty="0" err="1">
                <a:latin typeface="Arial" panose="020B0604020202020204" pitchFamily="34" charset="0"/>
                <a:ea typeface="Times New Roman" panose="02020603050405020304" pitchFamily="18" charset="0"/>
                <a:cs typeface="Times New Roman" panose="02020603050405020304" pitchFamily="18" charset="0"/>
              </a:rPr>
              <a:t>FragGeneScan</a:t>
            </a:r>
            <a:r>
              <a:rPr lang="es-ES" sz="1200" dirty="0">
                <a:latin typeface="Arial" panose="020B0604020202020204" pitchFamily="34" charset="0"/>
                <a:ea typeface="Times New Roman" panose="02020603050405020304" pitchFamily="18" charset="0"/>
                <a:cs typeface="Times New Roman" panose="02020603050405020304" pitchFamily="18" charset="0"/>
              </a:rPr>
              <a:t> o similares. Este archivo en el que se identifican las </a:t>
            </a:r>
            <a:r>
              <a:rPr lang="es-ES" sz="1200" dirty="0" err="1">
                <a:latin typeface="Arial" panose="020B0604020202020204" pitchFamily="34" charset="0"/>
                <a:ea typeface="Times New Roman" panose="02020603050405020304" pitchFamily="18" charset="0"/>
                <a:cs typeface="Times New Roman" panose="02020603050405020304" pitchFamily="18" charset="0"/>
              </a:rPr>
              <a:t>metaproteínas</a:t>
            </a:r>
            <a:r>
              <a:rPr lang="es-ES" sz="1200" dirty="0">
                <a:latin typeface="Arial" panose="020B0604020202020204" pitchFamily="34" charset="0"/>
                <a:ea typeface="Times New Roman" panose="02020603050405020304" pitchFamily="18" charset="0"/>
                <a:cs typeface="Times New Roman" panose="02020603050405020304" pitchFamily="18" charset="0"/>
              </a:rPr>
              <a:t> se puede seguir analizando haciendo uso de scripts de R.</a:t>
            </a:r>
          </a:p>
          <a:p>
            <a:pPr marL="285750" indent="-285750" algn="just">
              <a:lnSpc>
                <a:spcPct val="115000"/>
              </a:lnSpc>
              <a:spcAft>
                <a:spcPts val="750"/>
              </a:spcAft>
              <a:buFontTx/>
              <a:buChar char="-"/>
            </a:pP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467E5252-8E03-DC4A-9F4A-1E85147A2D64}"/>
              </a:ext>
            </a:extLst>
          </p:cNvPr>
          <p:cNvSpPr/>
          <p:nvPr/>
        </p:nvSpPr>
        <p:spPr>
          <a:xfrm>
            <a:off x="9171763" y="5915165"/>
            <a:ext cx="2011833" cy="369332"/>
          </a:xfrm>
          <a:prstGeom prst="rect">
            <a:avLst/>
          </a:prstGeom>
        </p:spPr>
        <p:txBody>
          <a:bodyPr wrap="none">
            <a:spAutoFit/>
          </a:bodyPr>
          <a:lstStyle/>
          <a:p>
            <a:r>
              <a:rPr lang="es-ES" dirty="0">
                <a:solidFill>
                  <a:srgbClr val="111111"/>
                </a:solidFill>
                <a:latin typeface="inherit"/>
                <a:hlinkClick r:id="rId2"/>
              </a:rPr>
              <a:t>Verberkmoes</a:t>
            </a:r>
            <a:r>
              <a:rPr lang="es-ES" dirty="0">
                <a:solidFill>
                  <a:srgbClr val="111111"/>
                </a:solidFill>
                <a:latin typeface="inherit"/>
              </a:rPr>
              <a:t>, 2008</a:t>
            </a:r>
            <a:endParaRPr lang="es-ES" b="0" i="0" u="none" strike="noStrike" dirty="0">
              <a:solidFill>
                <a:srgbClr val="111111"/>
              </a:solidFill>
              <a:effectLst/>
              <a:latin typeface="Roboto"/>
            </a:endParaRPr>
          </a:p>
        </p:txBody>
      </p:sp>
      <p:pic>
        <p:nvPicPr>
          <p:cNvPr id="8" name="Imagen 7" descr="Diagrama&#10;&#10;Descripción generada automáticamente">
            <a:extLst>
              <a:ext uri="{FF2B5EF4-FFF2-40B4-BE49-F238E27FC236}">
                <a16:creationId xmlns:a16="http://schemas.microsoft.com/office/drawing/2014/main" id="{57DC3EE1-34C3-6149-985B-0ED7CE0DBB4B}"/>
              </a:ext>
            </a:extLst>
          </p:cNvPr>
          <p:cNvPicPr>
            <a:picLocks noChangeAspect="1"/>
          </p:cNvPicPr>
          <p:nvPr/>
        </p:nvPicPr>
        <p:blipFill>
          <a:blip r:embed="rId3"/>
          <a:stretch>
            <a:fillRect/>
          </a:stretch>
        </p:blipFill>
        <p:spPr>
          <a:xfrm>
            <a:off x="7146287" y="1831298"/>
            <a:ext cx="4673600" cy="3670300"/>
          </a:xfrm>
          <a:prstGeom prst="rect">
            <a:avLst/>
          </a:prstGeom>
        </p:spPr>
      </p:pic>
      <p:sp>
        <p:nvSpPr>
          <p:cNvPr id="7" name="Marcador de texto 6">
            <a:extLst>
              <a:ext uri="{FF2B5EF4-FFF2-40B4-BE49-F238E27FC236}">
                <a16:creationId xmlns:a16="http://schemas.microsoft.com/office/drawing/2014/main" id="{7C78C177-EC2B-6546-BF02-293CBBEC00D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50063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6271BB7C-10CA-B448-A418-E9BBD043A4BC}"/>
              </a:ext>
            </a:extLst>
          </p:cNvPr>
          <p:cNvSpPr>
            <a:spLocks noGrp="1"/>
          </p:cNvSpPr>
          <p:nvPr>
            <p:ph type="body" sz="quarter" idx="10"/>
          </p:nvPr>
        </p:nvSpPr>
        <p:spPr>
          <a:xfrm>
            <a:off x="257463" y="894089"/>
            <a:ext cx="10495204" cy="523642"/>
          </a:xfrm>
        </p:spPr>
        <p:txBody>
          <a:bodyPr/>
          <a:lstStyle/>
          <a:p>
            <a:r>
              <a:rPr lang="es-ES_tradnl" dirty="0" err="1">
                <a:solidFill>
                  <a:schemeClr val="accent2">
                    <a:lumMod val="75000"/>
                  </a:schemeClr>
                </a:solidFill>
              </a:rPr>
              <a:t>Metatranscriptómica</a:t>
            </a:r>
            <a:r>
              <a:rPr lang="es-ES_tradnl" dirty="0">
                <a:solidFill>
                  <a:schemeClr val="accent2">
                    <a:lumMod val="75000"/>
                  </a:schemeClr>
                </a:solidFill>
              </a:rPr>
              <a:t>, </a:t>
            </a:r>
            <a:r>
              <a:rPr lang="es-ES_tradnl" dirty="0" err="1">
                <a:solidFill>
                  <a:schemeClr val="accent2">
                    <a:lumMod val="75000"/>
                  </a:schemeClr>
                </a:solidFill>
              </a:rPr>
              <a:t>metaproteómica</a:t>
            </a:r>
            <a:r>
              <a:rPr lang="es-ES_tradnl" dirty="0">
                <a:solidFill>
                  <a:schemeClr val="accent2">
                    <a:lumMod val="75000"/>
                  </a:schemeClr>
                </a:solidFill>
              </a:rPr>
              <a:t> y perfil funcional</a:t>
            </a:r>
            <a:endParaRPr lang="es-ES" dirty="0">
              <a:solidFill>
                <a:schemeClr val="accent2">
                  <a:lumMod val="75000"/>
                </a:schemeClr>
              </a:solidFill>
            </a:endParaRPr>
          </a:p>
        </p:txBody>
      </p:sp>
      <p:sp>
        <p:nvSpPr>
          <p:cNvPr id="5" name="Rectángulo 4">
            <a:extLst>
              <a:ext uri="{FF2B5EF4-FFF2-40B4-BE49-F238E27FC236}">
                <a16:creationId xmlns:a16="http://schemas.microsoft.com/office/drawing/2014/main" id="{D7EBD3C4-6517-3F49-B944-D8101CA73ADF}"/>
              </a:ext>
            </a:extLst>
          </p:cNvPr>
          <p:cNvSpPr/>
          <p:nvPr/>
        </p:nvSpPr>
        <p:spPr>
          <a:xfrm>
            <a:off x="578721" y="1625833"/>
            <a:ext cx="4558055" cy="4565417"/>
          </a:xfrm>
          <a:prstGeom prst="rect">
            <a:avLst/>
          </a:prstGeom>
        </p:spPr>
        <p:txBody>
          <a:bodyPr wrap="square">
            <a:spAutoFit/>
          </a:bodyPr>
          <a:lstStyle/>
          <a:p>
            <a:pPr algn="just">
              <a:lnSpc>
                <a:spcPct val="150000"/>
              </a:lnSpc>
              <a:spcAft>
                <a:spcPts val="1000"/>
              </a:spcAft>
            </a:pPr>
            <a:r>
              <a:rPr lang="es-ES" sz="2400" b="1" dirty="0">
                <a:solidFill>
                  <a:schemeClr val="bg2"/>
                </a:solidFill>
                <a:latin typeface="Arial" panose="020B0604020202020204" pitchFamily="34" charset="0"/>
                <a:ea typeface="Calibri" panose="020F0502020204030204" pitchFamily="34" charset="0"/>
              </a:rPr>
              <a:t>Perfil funcional</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Permite conocer las rutas microbianas presentes en una comunidad de manera precisa</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Se basa en la ausencia o presencia de estas rutas microbianas y su objetivo es describir el potencial metabólico presente en la comunidad y entre sus miembros</a:t>
            </a:r>
          </a:p>
          <a:p>
            <a:pPr marL="285750" indent="-285750" algn="just">
              <a:lnSpc>
                <a:spcPct val="115000"/>
              </a:lnSpc>
              <a:spcAft>
                <a:spcPts val="1000"/>
              </a:spcAft>
              <a:buFontTx/>
              <a:buChar char="-"/>
            </a:pPr>
            <a:r>
              <a:rPr lang="es-ES" sz="1600" dirty="0">
                <a:latin typeface="Arial" panose="020B0604020202020204" pitchFamily="34" charset="0"/>
                <a:ea typeface="Calibri" panose="020F0502020204030204" pitchFamily="34" charset="0"/>
                <a:cs typeface="Times New Roman" panose="02020603050405020304" pitchFamily="18" charset="0"/>
              </a:rPr>
              <a:t>Su objetivo es responder a la pregunta, ¿Qué están haciendo o son capaces de hacer los microorganismos presentes en mi muestra?</a:t>
            </a:r>
            <a:endParaRPr lang="es-ES" sz="1600"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_tradnl" dirty="0">
                <a:latin typeface="Arial" panose="020B0604020202020204" pitchFamily="34" charset="0"/>
                <a:ea typeface="Calibri" panose="020F0502020204030204" pitchFamily="34" charset="0"/>
                <a:cs typeface="Times New Roman" panose="02020603050405020304" pitchFamily="18" charset="0"/>
              </a:rPr>
              <a:t> </a:t>
            </a: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F392977D-4AD9-DA43-8284-D4BF20DD8A2E}"/>
              </a:ext>
            </a:extLst>
          </p:cNvPr>
          <p:cNvSpPr/>
          <p:nvPr/>
        </p:nvSpPr>
        <p:spPr>
          <a:xfrm>
            <a:off x="5844989" y="5267655"/>
            <a:ext cx="6096000" cy="383759"/>
          </a:xfrm>
          <a:prstGeom prst="rect">
            <a:avLst/>
          </a:prstGeom>
        </p:spPr>
        <p:txBody>
          <a:bodyPr>
            <a:spAutoFit/>
          </a:bodyPr>
          <a:lstStyle/>
          <a:p>
            <a:pPr algn="just">
              <a:lnSpc>
                <a:spcPct val="115000"/>
              </a:lnSpc>
              <a:spcAft>
                <a:spcPts val="1000"/>
              </a:spcAft>
            </a:pPr>
            <a:r>
              <a:rPr lang="es-ES" u="sng" dirty="0">
                <a:solidFill>
                  <a:srgbClr val="0000FF"/>
                </a:solidFill>
                <a:latin typeface="Arial" panose="020B0604020202020204" pitchFamily="34" charset="0"/>
                <a:ea typeface="Times New Roman" panose="02020603050405020304" pitchFamily="18" charset="0"/>
                <a:cs typeface="Times New Roman" panose="02020603050405020304" pitchFamily="18" charset="0"/>
                <a:hlinkClick r:id="rId2"/>
              </a:rPr>
              <a:t>https://huttenhower.sph.harvard.edu/humann2/</a:t>
            </a:r>
            <a:endParaRPr lang="es-ES" dirty="0">
              <a:latin typeface="Arial" panose="020B0604020202020204" pitchFamily="34" charset="0"/>
              <a:ea typeface="Times New Roman" panose="02020603050405020304" pitchFamily="18" charset="0"/>
              <a:cs typeface="Times New Roman" panose="02020603050405020304" pitchFamily="18" charset="0"/>
            </a:endParaRPr>
          </a:p>
        </p:txBody>
      </p:sp>
      <p:pic>
        <p:nvPicPr>
          <p:cNvPr id="9" name="Imagen 8" descr="Interfaz de usuario gráfica, Texto, Aplicación, Correo electrónico&#10;&#10;Descripción generada automáticamente">
            <a:extLst>
              <a:ext uri="{FF2B5EF4-FFF2-40B4-BE49-F238E27FC236}">
                <a16:creationId xmlns:a16="http://schemas.microsoft.com/office/drawing/2014/main" id="{7D084FAF-2CE1-B842-BA8C-7AE4836FEA4B}"/>
              </a:ext>
            </a:extLst>
          </p:cNvPr>
          <p:cNvPicPr>
            <a:picLocks noChangeAspect="1"/>
          </p:cNvPicPr>
          <p:nvPr/>
        </p:nvPicPr>
        <p:blipFill>
          <a:blip r:embed="rId3"/>
          <a:stretch>
            <a:fillRect/>
          </a:stretch>
        </p:blipFill>
        <p:spPr>
          <a:xfrm>
            <a:off x="5505065" y="1822998"/>
            <a:ext cx="5405344" cy="3039389"/>
          </a:xfrm>
          <a:prstGeom prst="rect">
            <a:avLst/>
          </a:prstGeom>
        </p:spPr>
      </p:pic>
      <p:sp>
        <p:nvSpPr>
          <p:cNvPr id="7" name="Marcador de texto 6">
            <a:extLst>
              <a:ext uri="{FF2B5EF4-FFF2-40B4-BE49-F238E27FC236}">
                <a16:creationId xmlns:a16="http://schemas.microsoft.com/office/drawing/2014/main" id="{763E2569-ABE0-D247-92AB-50E8FF5F9F7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72509707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2264</TotalTime>
  <Words>3142</Words>
  <Application>Microsoft Macintosh PowerPoint</Application>
  <PresentationFormat>Panorámica</PresentationFormat>
  <Paragraphs>335</Paragraphs>
  <Slides>41</Slides>
  <Notes>4</Notes>
  <HiddenSlides>3</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41</vt:i4>
      </vt:variant>
    </vt:vector>
  </HeadingPairs>
  <TitlesOfParts>
    <vt:vector size="55" baseType="lpstr">
      <vt:lpstr>Arial Unicode MS</vt:lpstr>
      <vt:lpstr>Apex New</vt:lpstr>
      <vt:lpstr>Arial</vt:lpstr>
      <vt:lpstr>Calibri</vt:lpstr>
      <vt:lpstr>Calibri Light</vt:lpstr>
      <vt:lpstr>Courier</vt:lpstr>
      <vt:lpstr>inherit</vt:lpstr>
      <vt:lpstr>Lato</vt:lpstr>
      <vt:lpstr>Menlo</vt:lpstr>
      <vt:lpstr>Periodico Display</vt:lpstr>
      <vt:lpstr>Periodico Display UltraLight</vt:lpstr>
      <vt:lpstr>Roboto</vt:lpstr>
      <vt:lpstr>Visuelt Pro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Metataxómica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Lairon Peris</dc:creator>
  <cp:lastModifiedBy>Marta Sevillano González</cp:lastModifiedBy>
  <cp:revision>6</cp:revision>
  <dcterms:created xsi:type="dcterms:W3CDTF">2023-03-13T20:47:04Z</dcterms:created>
  <dcterms:modified xsi:type="dcterms:W3CDTF">2025-01-12T09:48:50Z</dcterms:modified>
</cp:coreProperties>
</file>